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3" r:id="rId1"/>
  </p:sldMasterIdLst>
  <p:notesMasterIdLst>
    <p:notesMasterId r:id="rId156"/>
  </p:notesMasterIdLst>
  <p:handoutMasterIdLst>
    <p:handoutMasterId r:id="rId157"/>
  </p:handoutMasterIdLst>
  <p:sldIdLst>
    <p:sldId id="2373" r:id="rId2"/>
    <p:sldId id="2402" r:id="rId3"/>
    <p:sldId id="2473" r:id="rId4"/>
    <p:sldId id="2403" r:id="rId5"/>
    <p:sldId id="2605" r:id="rId6"/>
    <p:sldId id="2612" r:id="rId7"/>
    <p:sldId id="2474" r:id="rId8"/>
    <p:sldId id="2475" r:id="rId9"/>
    <p:sldId id="2476" r:id="rId10"/>
    <p:sldId id="2477" r:id="rId11"/>
    <p:sldId id="2478" r:id="rId12"/>
    <p:sldId id="2479" r:id="rId13"/>
    <p:sldId id="2611" r:id="rId14"/>
    <p:sldId id="2406" r:id="rId15"/>
    <p:sldId id="2407" r:id="rId16"/>
    <p:sldId id="2408" r:id="rId17"/>
    <p:sldId id="2590" r:id="rId18"/>
    <p:sldId id="2413" r:id="rId19"/>
    <p:sldId id="2471" r:id="rId20"/>
    <p:sldId id="2414" r:id="rId21"/>
    <p:sldId id="2604" r:id="rId22"/>
    <p:sldId id="2482" r:id="rId23"/>
    <p:sldId id="2483" r:id="rId24"/>
    <p:sldId id="2484" r:id="rId25"/>
    <p:sldId id="2485" r:id="rId26"/>
    <p:sldId id="2486" r:id="rId27"/>
    <p:sldId id="2488" r:id="rId28"/>
    <p:sldId id="2489" r:id="rId29"/>
    <p:sldId id="2490" r:id="rId30"/>
    <p:sldId id="2491" r:id="rId31"/>
    <p:sldId id="2492" r:id="rId32"/>
    <p:sldId id="2493" r:id="rId33"/>
    <p:sldId id="2606" r:id="rId34"/>
    <p:sldId id="2608" r:id="rId35"/>
    <p:sldId id="2609" r:id="rId36"/>
    <p:sldId id="2494" r:id="rId37"/>
    <p:sldId id="2495" r:id="rId38"/>
    <p:sldId id="2496" r:id="rId39"/>
    <p:sldId id="2497" r:id="rId40"/>
    <p:sldId id="2498" r:id="rId41"/>
    <p:sldId id="2499" r:id="rId42"/>
    <p:sldId id="2500" r:id="rId43"/>
    <p:sldId id="2501" r:id="rId44"/>
    <p:sldId id="2502" r:id="rId45"/>
    <p:sldId id="2503" r:id="rId46"/>
    <p:sldId id="2504" r:id="rId47"/>
    <p:sldId id="2505" r:id="rId48"/>
    <p:sldId id="2506" r:id="rId49"/>
    <p:sldId id="2577" r:id="rId50"/>
    <p:sldId id="2580" r:id="rId51"/>
    <p:sldId id="2578" r:id="rId52"/>
    <p:sldId id="2581" r:id="rId53"/>
    <p:sldId id="2567" r:id="rId54"/>
    <p:sldId id="2582" r:id="rId55"/>
    <p:sldId id="2569" r:id="rId56"/>
    <p:sldId id="2615" r:id="rId57"/>
    <p:sldId id="2616" r:id="rId58"/>
    <p:sldId id="2617" r:id="rId59"/>
    <p:sldId id="2618" r:id="rId60"/>
    <p:sldId id="2568" r:id="rId61"/>
    <p:sldId id="2507" r:id="rId62"/>
    <p:sldId id="2570" r:id="rId63"/>
    <p:sldId id="2603" r:id="rId64"/>
    <p:sldId id="2508" r:id="rId65"/>
    <p:sldId id="2509" r:id="rId66"/>
    <p:sldId id="2510" r:id="rId67"/>
    <p:sldId id="2511" r:id="rId68"/>
    <p:sldId id="2512" r:id="rId69"/>
    <p:sldId id="2513" r:id="rId70"/>
    <p:sldId id="2514" r:id="rId71"/>
    <p:sldId id="2515" r:id="rId72"/>
    <p:sldId id="2516" r:id="rId73"/>
    <p:sldId id="2517" r:id="rId74"/>
    <p:sldId id="2518" r:id="rId75"/>
    <p:sldId id="2519" r:id="rId76"/>
    <p:sldId id="2602" r:id="rId77"/>
    <p:sldId id="2244" r:id="rId78"/>
    <p:sldId id="2318" r:id="rId79"/>
    <p:sldId id="2317" r:id="rId80"/>
    <p:sldId id="2246" r:id="rId81"/>
    <p:sldId id="2247" r:id="rId82"/>
    <p:sldId id="2248" r:id="rId83"/>
    <p:sldId id="2521" r:id="rId84"/>
    <p:sldId id="2522" r:id="rId85"/>
    <p:sldId id="2523" r:id="rId86"/>
    <p:sldId id="2524" r:id="rId87"/>
    <p:sldId id="2525" r:id="rId88"/>
    <p:sldId id="2526" r:id="rId89"/>
    <p:sldId id="2527" r:id="rId90"/>
    <p:sldId id="2528" r:id="rId91"/>
    <p:sldId id="2529" r:id="rId92"/>
    <p:sldId id="2530" r:id="rId93"/>
    <p:sldId id="2531" r:id="rId94"/>
    <p:sldId id="2532" r:id="rId95"/>
    <p:sldId id="2533" r:id="rId96"/>
    <p:sldId id="2534" r:id="rId97"/>
    <p:sldId id="2535" r:id="rId98"/>
    <p:sldId id="2536" r:id="rId99"/>
    <p:sldId id="2601" r:id="rId100"/>
    <p:sldId id="2537" r:id="rId101"/>
    <p:sldId id="2538" r:id="rId102"/>
    <p:sldId id="2539" r:id="rId103"/>
    <p:sldId id="2540" r:id="rId104"/>
    <p:sldId id="2541" r:id="rId105"/>
    <p:sldId id="2542" r:id="rId106"/>
    <p:sldId id="2543" r:id="rId107"/>
    <p:sldId id="2544" r:id="rId108"/>
    <p:sldId id="2545" r:id="rId109"/>
    <p:sldId id="2546" r:id="rId110"/>
    <p:sldId id="2547" r:id="rId111"/>
    <p:sldId id="2548" r:id="rId112"/>
    <p:sldId id="2549" r:id="rId113"/>
    <p:sldId id="2551" r:id="rId114"/>
    <p:sldId id="2552" r:id="rId115"/>
    <p:sldId id="2553" r:id="rId116"/>
    <p:sldId id="2554" r:id="rId117"/>
    <p:sldId id="2555" r:id="rId118"/>
    <p:sldId id="2556" r:id="rId119"/>
    <p:sldId id="2557" r:id="rId120"/>
    <p:sldId id="2600" r:id="rId121"/>
    <p:sldId id="2458" r:id="rId122"/>
    <p:sldId id="2585" r:id="rId123"/>
    <p:sldId id="2584" r:id="rId124"/>
    <p:sldId id="2583" r:id="rId125"/>
    <p:sldId id="2586" r:id="rId126"/>
    <p:sldId id="2459" r:id="rId127"/>
    <p:sldId id="2587" r:id="rId128"/>
    <p:sldId id="2599" r:id="rId129"/>
    <p:sldId id="2451" r:id="rId130"/>
    <p:sldId id="2453" r:id="rId131"/>
    <p:sldId id="2574" r:id="rId132"/>
    <p:sldId id="2573" r:id="rId133"/>
    <p:sldId id="2454" r:id="rId134"/>
    <p:sldId id="2455" r:id="rId135"/>
    <p:sldId id="2452" r:id="rId136"/>
    <p:sldId id="2456" r:id="rId137"/>
    <p:sldId id="2575" r:id="rId138"/>
    <p:sldId id="2576" r:id="rId139"/>
    <p:sldId id="2597" r:id="rId140"/>
    <p:sldId id="2560" r:id="rId141"/>
    <p:sldId id="2572" r:id="rId142"/>
    <p:sldId id="2562" r:id="rId143"/>
    <p:sldId id="2610" r:id="rId144"/>
    <p:sldId id="2563" r:id="rId145"/>
    <p:sldId id="2564" r:id="rId146"/>
    <p:sldId id="2565" r:id="rId147"/>
    <p:sldId id="2566" r:id="rId148"/>
    <p:sldId id="2571" r:id="rId149"/>
    <p:sldId id="2579" r:id="rId150"/>
    <p:sldId id="2588" r:id="rId151"/>
    <p:sldId id="2589" r:id="rId152"/>
    <p:sldId id="2598" r:id="rId153"/>
    <p:sldId id="2430" r:id="rId154"/>
    <p:sldId id="2174" r:id="rId155"/>
  </p:sldIdLst>
  <p:sldSz cx="12192000" cy="6858000"/>
  <p:notesSz cx="6858000" cy="9296400"/>
  <p:defaultTextStyle>
    <a:defPPr>
      <a:defRPr lang="en-US"/>
    </a:defPPr>
    <a:lvl1pPr algn="l" rtl="0" fontAlgn="base">
      <a:spcBef>
        <a:spcPct val="20000"/>
      </a:spcBef>
      <a:spcAft>
        <a:spcPct val="0"/>
      </a:spcAft>
      <a:buClr>
        <a:schemeClr val="accent1"/>
      </a:buClr>
      <a:buSzPct val="65000"/>
      <a:buFont typeface="Wingdings" pitchFamily="2" charset="2"/>
      <a:buChar char="n"/>
      <a:defRPr sz="3000" kern="1200">
        <a:solidFill>
          <a:schemeClr val="tx1"/>
        </a:solidFill>
        <a:latin typeface="Arial" charset="0"/>
        <a:ea typeface="+mn-ea"/>
        <a:cs typeface="+mn-cs"/>
      </a:defRPr>
    </a:lvl1pPr>
    <a:lvl2pPr marL="457200" algn="l" rtl="0" fontAlgn="base">
      <a:spcBef>
        <a:spcPct val="20000"/>
      </a:spcBef>
      <a:spcAft>
        <a:spcPct val="0"/>
      </a:spcAft>
      <a:buClr>
        <a:schemeClr val="accent1"/>
      </a:buClr>
      <a:buSzPct val="65000"/>
      <a:buFont typeface="Wingdings" pitchFamily="2" charset="2"/>
      <a:buChar char="n"/>
      <a:defRPr sz="3000" kern="1200">
        <a:solidFill>
          <a:schemeClr val="tx1"/>
        </a:solidFill>
        <a:latin typeface="Arial" charset="0"/>
        <a:ea typeface="+mn-ea"/>
        <a:cs typeface="+mn-cs"/>
      </a:defRPr>
    </a:lvl2pPr>
    <a:lvl3pPr marL="914400" algn="l" rtl="0" fontAlgn="base">
      <a:spcBef>
        <a:spcPct val="20000"/>
      </a:spcBef>
      <a:spcAft>
        <a:spcPct val="0"/>
      </a:spcAft>
      <a:buClr>
        <a:schemeClr val="accent1"/>
      </a:buClr>
      <a:buSzPct val="65000"/>
      <a:buFont typeface="Wingdings" pitchFamily="2" charset="2"/>
      <a:buChar char="n"/>
      <a:defRPr sz="3000" kern="1200">
        <a:solidFill>
          <a:schemeClr val="tx1"/>
        </a:solidFill>
        <a:latin typeface="Arial" charset="0"/>
        <a:ea typeface="+mn-ea"/>
        <a:cs typeface="+mn-cs"/>
      </a:defRPr>
    </a:lvl3pPr>
    <a:lvl4pPr marL="1371600" algn="l" rtl="0" fontAlgn="base">
      <a:spcBef>
        <a:spcPct val="20000"/>
      </a:spcBef>
      <a:spcAft>
        <a:spcPct val="0"/>
      </a:spcAft>
      <a:buClr>
        <a:schemeClr val="accent1"/>
      </a:buClr>
      <a:buSzPct val="65000"/>
      <a:buFont typeface="Wingdings" pitchFamily="2" charset="2"/>
      <a:buChar char="n"/>
      <a:defRPr sz="3000" kern="1200">
        <a:solidFill>
          <a:schemeClr val="tx1"/>
        </a:solidFill>
        <a:latin typeface="Arial" charset="0"/>
        <a:ea typeface="+mn-ea"/>
        <a:cs typeface="+mn-cs"/>
      </a:defRPr>
    </a:lvl4pPr>
    <a:lvl5pPr marL="1828800" algn="l" rtl="0" fontAlgn="base">
      <a:spcBef>
        <a:spcPct val="20000"/>
      </a:spcBef>
      <a:spcAft>
        <a:spcPct val="0"/>
      </a:spcAft>
      <a:buClr>
        <a:schemeClr val="accent1"/>
      </a:buClr>
      <a:buSzPct val="65000"/>
      <a:buFont typeface="Wingdings" pitchFamily="2" charset="2"/>
      <a:buChar char="n"/>
      <a:defRPr sz="3000" kern="1200">
        <a:solidFill>
          <a:schemeClr val="tx1"/>
        </a:solidFill>
        <a:latin typeface="Arial" charset="0"/>
        <a:ea typeface="+mn-ea"/>
        <a:cs typeface="+mn-cs"/>
      </a:defRPr>
    </a:lvl5pPr>
    <a:lvl6pPr marL="2286000" algn="l" defTabSz="914400" rtl="0" eaLnBrk="1" latinLnBrk="0" hangingPunct="1">
      <a:defRPr sz="3000" kern="1200">
        <a:solidFill>
          <a:schemeClr val="tx1"/>
        </a:solidFill>
        <a:latin typeface="Arial" charset="0"/>
        <a:ea typeface="+mn-ea"/>
        <a:cs typeface="+mn-cs"/>
      </a:defRPr>
    </a:lvl6pPr>
    <a:lvl7pPr marL="2743200" algn="l" defTabSz="914400" rtl="0" eaLnBrk="1" latinLnBrk="0" hangingPunct="1">
      <a:defRPr sz="3000" kern="1200">
        <a:solidFill>
          <a:schemeClr val="tx1"/>
        </a:solidFill>
        <a:latin typeface="Arial" charset="0"/>
        <a:ea typeface="+mn-ea"/>
        <a:cs typeface="+mn-cs"/>
      </a:defRPr>
    </a:lvl7pPr>
    <a:lvl8pPr marL="3200400" algn="l" defTabSz="914400" rtl="0" eaLnBrk="1" latinLnBrk="0" hangingPunct="1">
      <a:defRPr sz="3000" kern="1200">
        <a:solidFill>
          <a:schemeClr val="tx1"/>
        </a:solidFill>
        <a:latin typeface="Arial" charset="0"/>
        <a:ea typeface="+mn-ea"/>
        <a:cs typeface="+mn-cs"/>
      </a:defRPr>
    </a:lvl8pPr>
    <a:lvl9pPr marL="3657600" algn="l" defTabSz="914400" rtl="0" eaLnBrk="1" latinLnBrk="0" hangingPunct="1">
      <a:defRPr sz="30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4319" userDrawn="1">
          <p15:clr>
            <a:srgbClr val="A4A3A4"/>
          </p15:clr>
        </p15:guide>
        <p15:guide id="4" pos="7679" userDrawn="1">
          <p15:clr>
            <a:srgbClr val="A4A3A4"/>
          </p15:clr>
        </p15:guide>
        <p15:guide id="5" orient="horz" pos="2183" userDrawn="1">
          <p15:clr>
            <a:srgbClr val="A4A3A4"/>
          </p15:clr>
        </p15:guide>
        <p15:guide id="6"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rett Chen" initials="" lastIdx="5" clrIdx="0"/>
  <p:cmAuthor id="1" name="Brett Zhiyuan Chen" initials="" lastIdx="16" clrIdx="1"/>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0000FF"/>
    <a:srgbClr val="FF6600"/>
    <a:srgbClr val="00863D"/>
    <a:srgbClr val="3366FF"/>
    <a:srgbClr val="700000"/>
    <a:srgbClr val="FF9900"/>
    <a:srgbClr val="5D2884"/>
    <a:srgbClr val="3333FF"/>
    <a:srgbClr val="FFFF00"/>
    <a:srgbClr val="2907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49" autoAdjust="0"/>
    <p:restoredTop sz="93963" autoAdjust="0"/>
  </p:normalViewPr>
  <p:slideViewPr>
    <p:cSldViewPr>
      <p:cViewPr varScale="1">
        <p:scale>
          <a:sx n="69" d="100"/>
          <a:sy n="69" d="100"/>
        </p:scale>
        <p:origin x="528" y="44"/>
      </p:cViewPr>
      <p:guideLst>
        <p:guide orient="horz" pos="2160"/>
        <p:guide pos="3840"/>
        <p:guide orient="horz" pos="4319"/>
        <p:guide pos="7679"/>
        <p:guide orient="horz" pos="2183"/>
        <p:guide/>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16612"/>
    </p:cViewPr>
  </p:sorterViewPr>
  <p:notesViewPr>
    <p:cSldViewPr>
      <p:cViewPr varScale="1">
        <p:scale>
          <a:sx n="105" d="100"/>
          <a:sy n="105" d="100"/>
        </p:scale>
        <p:origin x="-1440" y="-72"/>
      </p:cViewPr>
      <p:guideLst>
        <p:guide orient="horz" pos="2928"/>
        <p:guide pos="2160"/>
      </p:guideLst>
    </p:cSldViewPr>
  </p:notesViewPr>
  <p:gridSpacing cx="36004" cy="36004"/>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474" name="Rectangle 2"/>
          <p:cNvSpPr>
            <a:spLocks noGrp="1" noChangeArrowheads="1"/>
          </p:cNvSpPr>
          <p:nvPr>
            <p:ph type="hdr" sz="quarter"/>
          </p:nvPr>
        </p:nvSpPr>
        <p:spPr bwMode="auto">
          <a:xfrm>
            <a:off x="0" y="1"/>
            <a:ext cx="2972098" cy="464205"/>
          </a:xfrm>
          <a:prstGeom prst="rect">
            <a:avLst/>
          </a:prstGeom>
          <a:noFill/>
          <a:ln w="9525">
            <a:noFill/>
            <a:miter lim="800000"/>
            <a:headEnd/>
            <a:tailEnd/>
          </a:ln>
          <a:effectLst/>
        </p:spPr>
        <p:txBody>
          <a:bodyPr vert="horz" wrap="square" lIns="92284" tIns="46143" rIns="92284" bIns="46143" numCol="1" anchor="t" anchorCtr="0" compatLnSpc="1">
            <a:prstTxWarp prst="textNoShape">
              <a:avLst/>
            </a:prstTxWarp>
          </a:bodyPr>
          <a:lstStyle>
            <a:lvl1pPr defTabSz="923810">
              <a:defRPr sz="1300">
                <a:latin typeface="Arial" charset="0"/>
              </a:defRPr>
            </a:lvl1pPr>
          </a:lstStyle>
          <a:p>
            <a:pPr>
              <a:defRPr/>
            </a:pPr>
            <a:endParaRPr lang="en-US"/>
          </a:p>
        </p:txBody>
      </p:sp>
      <p:sp>
        <p:nvSpPr>
          <p:cNvPr id="105475" name="Rectangle 3"/>
          <p:cNvSpPr>
            <a:spLocks noGrp="1" noChangeArrowheads="1"/>
          </p:cNvSpPr>
          <p:nvPr>
            <p:ph type="dt" sz="quarter" idx="1"/>
          </p:nvPr>
        </p:nvSpPr>
        <p:spPr bwMode="auto">
          <a:xfrm>
            <a:off x="3885903" y="1"/>
            <a:ext cx="2972097" cy="464205"/>
          </a:xfrm>
          <a:prstGeom prst="rect">
            <a:avLst/>
          </a:prstGeom>
          <a:noFill/>
          <a:ln w="9525">
            <a:noFill/>
            <a:miter lim="800000"/>
            <a:headEnd/>
            <a:tailEnd/>
          </a:ln>
          <a:effectLst/>
        </p:spPr>
        <p:txBody>
          <a:bodyPr vert="horz" wrap="square" lIns="92284" tIns="46143" rIns="92284" bIns="46143" numCol="1" anchor="t" anchorCtr="0" compatLnSpc="1">
            <a:prstTxWarp prst="textNoShape">
              <a:avLst/>
            </a:prstTxWarp>
          </a:bodyPr>
          <a:lstStyle>
            <a:lvl1pPr algn="r" defTabSz="923810">
              <a:defRPr sz="1300">
                <a:latin typeface="Arial" charset="0"/>
              </a:defRPr>
            </a:lvl1pPr>
          </a:lstStyle>
          <a:p>
            <a:pPr>
              <a:defRPr/>
            </a:pPr>
            <a:endParaRPr lang="en-US"/>
          </a:p>
        </p:txBody>
      </p:sp>
      <p:sp>
        <p:nvSpPr>
          <p:cNvPr id="105476" name="Rectangle 4"/>
          <p:cNvSpPr>
            <a:spLocks noGrp="1" noChangeArrowheads="1"/>
          </p:cNvSpPr>
          <p:nvPr>
            <p:ph type="ftr" sz="quarter" idx="2"/>
          </p:nvPr>
        </p:nvSpPr>
        <p:spPr bwMode="auto">
          <a:xfrm>
            <a:off x="0" y="8832195"/>
            <a:ext cx="2972098" cy="464205"/>
          </a:xfrm>
          <a:prstGeom prst="rect">
            <a:avLst/>
          </a:prstGeom>
          <a:noFill/>
          <a:ln w="9525">
            <a:noFill/>
            <a:miter lim="800000"/>
            <a:headEnd/>
            <a:tailEnd/>
          </a:ln>
          <a:effectLst/>
        </p:spPr>
        <p:txBody>
          <a:bodyPr vert="horz" wrap="square" lIns="92284" tIns="46143" rIns="92284" bIns="46143" numCol="1" anchor="b" anchorCtr="0" compatLnSpc="1">
            <a:prstTxWarp prst="textNoShape">
              <a:avLst/>
            </a:prstTxWarp>
          </a:bodyPr>
          <a:lstStyle>
            <a:lvl1pPr defTabSz="923810">
              <a:defRPr sz="1300">
                <a:latin typeface="Arial" charset="0"/>
              </a:defRPr>
            </a:lvl1pPr>
          </a:lstStyle>
          <a:p>
            <a:pPr>
              <a:defRPr/>
            </a:pPr>
            <a:endParaRPr lang="en-US"/>
          </a:p>
        </p:txBody>
      </p:sp>
      <p:sp>
        <p:nvSpPr>
          <p:cNvPr id="105477" name="Rectangle 5"/>
          <p:cNvSpPr>
            <a:spLocks noGrp="1" noChangeArrowheads="1"/>
          </p:cNvSpPr>
          <p:nvPr>
            <p:ph type="sldNum" sz="quarter" idx="3"/>
          </p:nvPr>
        </p:nvSpPr>
        <p:spPr bwMode="auto">
          <a:xfrm>
            <a:off x="3885903" y="8832195"/>
            <a:ext cx="2972097" cy="464205"/>
          </a:xfrm>
          <a:prstGeom prst="rect">
            <a:avLst/>
          </a:prstGeom>
          <a:noFill/>
          <a:ln w="9525">
            <a:noFill/>
            <a:miter lim="800000"/>
            <a:headEnd/>
            <a:tailEnd/>
          </a:ln>
          <a:effectLst/>
        </p:spPr>
        <p:txBody>
          <a:bodyPr vert="horz" wrap="square" lIns="92284" tIns="46143" rIns="92284" bIns="46143" numCol="1" anchor="b" anchorCtr="0" compatLnSpc="1">
            <a:prstTxWarp prst="textNoShape">
              <a:avLst/>
            </a:prstTxWarp>
          </a:bodyPr>
          <a:lstStyle>
            <a:lvl1pPr algn="r" defTabSz="923810">
              <a:defRPr sz="1300">
                <a:latin typeface="Arial" charset="0"/>
              </a:defRPr>
            </a:lvl1pPr>
          </a:lstStyle>
          <a:p>
            <a:pPr>
              <a:defRPr/>
            </a:pPr>
            <a:fld id="{5DB034C7-4270-483D-8BDF-C000EEEF1157}" type="slidenum">
              <a:rPr lang="en-US"/>
              <a:pPr>
                <a:defRPr/>
              </a:pPr>
              <a:t>‹#›</a:t>
            </a:fld>
            <a:endParaRPr lang="en-US"/>
          </a:p>
        </p:txBody>
      </p:sp>
    </p:spTree>
    <p:extLst>
      <p:ext uri="{BB962C8B-B14F-4D97-AF65-F5344CB8AC3E}">
        <p14:creationId xmlns:p14="http://schemas.microsoft.com/office/powerpoint/2010/main" val="14404262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1"/>
            <a:ext cx="2972098" cy="464205"/>
          </a:xfrm>
          <a:prstGeom prst="rect">
            <a:avLst/>
          </a:prstGeom>
          <a:noFill/>
          <a:ln w="9525">
            <a:noFill/>
            <a:miter lim="800000"/>
            <a:headEnd/>
            <a:tailEnd/>
          </a:ln>
          <a:effectLst/>
        </p:spPr>
        <p:txBody>
          <a:bodyPr vert="horz" wrap="square" lIns="92284" tIns="46143" rIns="92284" bIns="46143" numCol="1" anchor="t" anchorCtr="0" compatLnSpc="1">
            <a:prstTxWarp prst="textNoShape">
              <a:avLst/>
            </a:prstTxWarp>
          </a:bodyPr>
          <a:lstStyle>
            <a:lvl1pPr defTabSz="923810">
              <a:spcBef>
                <a:spcPct val="0"/>
              </a:spcBef>
              <a:buClrTx/>
              <a:buSzTx/>
              <a:buFontTx/>
              <a:buNone/>
              <a:defRPr sz="1300">
                <a:latin typeface="Arial" charset="0"/>
              </a:defRPr>
            </a:lvl1pPr>
          </a:lstStyle>
          <a:p>
            <a:pPr>
              <a:defRPr/>
            </a:pPr>
            <a:endParaRPr lang="en-US"/>
          </a:p>
        </p:txBody>
      </p:sp>
      <p:sp>
        <p:nvSpPr>
          <p:cNvPr id="22531" name="Rectangle 3"/>
          <p:cNvSpPr>
            <a:spLocks noGrp="1" noChangeArrowheads="1"/>
          </p:cNvSpPr>
          <p:nvPr>
            <p:ph type="dt" idx="1"/>
          </p:nvPr>
        </p:nvSpPr>
        <p:spPr bwMode="auto">
          <a:xfrm>
            <a:off x="3884414" y="1"/>
            <a:ext cx="2972098" cy="464205"/>
          </a:xfrm>
          <a:prstGeom prst="rect">
            <a:avLst/>
          </a:prstGeom>
          <a:noFill/>
          <a:ln w="9525">
            <a:noFill/>
            <a:miter lim="800000"/>
            <a:headEnd/>
            <a:tailEnd/>
          </a:ln>
          <a:effectLst/>
        </p:spPr>
        <p:txBody>
          <a:bodyPr vert="horz" wrap="square" lIns="92284" tIns="46143" rIns="92284" bIns="46143" numCol="1" anchor="t" anchorCtr="0" compatLnSpc="1">
            <a:prstTxWarp prst="textNoShape">
              <a:avLst/>
            </a:prstTxWarp>
          </a:bodyPr>
          <a:lstStyle>
            <a:lvl1pPr algn="r" defTabSz="923810">
              <a:spcBef>
                <a:spcPct val="0"/>
              </a:spcBef>
              <a:buClrTx/>
              <a:buSzTx/>
              <a:buFontTx/>
              <a:buNone/>
              <a:defRPr sz="1300">
                <a:latin typeface="Arial" charset="0"/>
              </a:defRPr>
            </a:lvl1pPr>
          </a:lstStyle>
          <a:p>
            <a:pPr>
              <a:defRPr/>
            </a:pPr>
            <a:endParaRPr lang="en-US"/>
          </a:p>
        </p:txBody>
      </p:sp>
      <p:sp>
        <p:nvSpPr>
          <p:cNvPr id="63492" name="Rectangle 4"/>
          <p:cNvSpPr>
            <a:spLocks noGrp="1" noRot="1" noChangeAspect="1" noChangeArrowheads="1" noTextEdit="1"/>
          </p:cNvSpPr>
          <p:nvPr>
            <p:ph type="sldImg" idx="2"/>
          </p:nvPr>
        </p:nvSpPr>
        <p:spPr bwMode="auto">
          <a:xfrm>
            <a:off x="331788" y="698500"/>
            <a:ext cx="6196012" cy="348615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2533" name="Rectangle 5"/>
          <p:cNvSpPr>
            <a:spLocks noGrp="1" noChangeArrowheads="1"/>
          </p:cNvSpPr>
          <p:nvPr>
            <p:ph type="body" sz="quarter" idx="3"/>
          </p:nvPr>
        </p:nvSpPr>
        <p:spPr bwMode="auto">
          <a:xfrm>
            <a:off x="686098" y="4416099"/>
            <a:ext cx="5485805" cy="4182457"/>
          </a:xfrm>
          <a:prstGeom prst="rect">
            <a:avLst/>
          </a:prstGeom>
          <a:noFill/>
          <a:ln w="9525">
            <a:noFill/>
            <a:miter lim="800000"/>
            <a:headEnd/>
            <a:tailEnd/>
          </a:ln>
          <a:effectLst/>
        </p:spPr>
        <p:txBody>
          <a:bodyPr vert="horz" wrap="square" lIns="92284" tIns="46143" rIns="92284" bIns="4614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534" name="Rectangle 6"/>
          <p:cNvSpPr>
            <a:spLocks noGrp="1" noChangeArrowheads="1"/>
          </p:cNvSpPr>
          <p:nvPr>
            <p:ph type="ftr" sz="quarter" idx="4"/>
          </p:nvPr>
        </p:nvSpPr>
        <p:spPr bwMode="auto">
          <a:xfrm>
            <a:off x="0" y="8830659"/>
            <a:ext cx="2972098" cy="464205"/>
          </a:xfrm>
          <a:prstGeom prst="rect">
            <a:avLst/>
          </a:prstGeom>
          <a:noFill/>
          <a:ln w="9525">
            <a:noFill/>
            <a:miter lim="800000"/>
            <a:headEnd/>
            <a:tailEnd/>
          </a:ln>
          <a:effectLst/>
        </p:spPr>
        <p:txBody>
          <a:bodyPr vert="horz" wrap="square" lIns="92284" tIns="46143" rIns="92284" bIns="46143" numCol="1" anchor="b" anchorCtr="0" compatLnSpc="1">
            <a:prstTxWarp prst="textNoShape">
              <a:avLst/>
            </a:prstTxWarp>
          </a:bodyPr>
          <a:lstStyle>
            <a:lvl1pPr defTabSz="923810">
              <a:spcBef>
                <a:spcPct val="0"/>
              </a:spcBef>
              <a:buClrTx/>
              <a:buSzTx/>
              <a:buFontTx/>
              <a:buNone/>
              <a:defRPr sz="1300">
                <a:latin typeface="Arial" charset="0"/>
              </a:defRPr>
            </a:lvl1pPr>
          </a:lstStyle>
          <a:p>
            <a:pPr>
              <a:defRPr/>
            </a:pPr>
            <a:endParaRPr lang="en-US"/>
          </a:p>
        </p:txBody>
      </p:sp>
      <p:sp>
        <p:nvSpPr>
          <p:cNvPr id="22535" name="Rectangle 7"/>
          <p:cNvSpPr>
            <a:spLocks noGrp="1" noChangeArrowheads="1"/>
          </p:cNvSpPr>
          <p:nvPr>
            <p:ph type="sldNum" sz="quarter" idx="5"/>
          </p:nvPr>
        </p:nvSpPr>
        <p:spPr bwMode="auto">
          <a:xfrm>
            <a:off x="3884414" y="8830659"/>
            <a:ext cx="2972098" cy="464205"/>
          </a:xfrm>
          <a:prstGeom prst="rect">
            <a:avLst/>
          </a:prstGeom>
          <a:noFill/>
          <a:ln w="9525">
            <a:noFill/>
            <a:miter lim="800000"/>
            <a:headEnd/>
            <a:tailEnd/>
          </a:ln>
          <a:effectLst/>
        </p:spPr>
        <p:txBody>
          <a:bodyPr vert="horz" wrap="square" lIns="92284" tIns="46143" rIns="92284" bIns="46143" numCol="1" anchor="b" anchorCtr="0" compatLnSpc="1">
            <a:prstTxWarp prst="textNoShape">
              <a:avLst/>
            </a:prstTxWarp>
          </a:bodyPr>
          <a:lstStyle>
            <a:lvl1pPr algn="r" defTabSz="923810">
              <a:spcBef>
                <a:spcPct val="0"/>
              </a:spcBef>
              <a:buClrTx/>
              <a:buSzTx/>
              <a:buFontTx/>
              <a:buNone/>
              <a:defRPr sz="1300">
                <a:latin typeface="Arial" charset="0"/>
              </a:defRPr>
            </a:lvl1pPr>
          </a:lstStyle>
          <a:p>
            <a:pPr>
              <a:defRPr/>
            </a:pPr>
            <a:fld id="{22A3586C-3B7D-4147-9957-F8F486F8CC76}" type="slidenum">
              <a:rPr lang="en-US"/>
              <a:pPr>
                <a:defRPr/>
              </a:pPr>
              <a:t>‹#›</a:t>
            </a:fld>
            <a:endParaRPr lang="en-US"/>
          </a:p>
        </p:txBody>
      </p:sp>
    </p:spTree>
    <p:extLst>
      <p:ext uri="{BB962C8B-B14F-4D97-AF65-F5344CB8AC3E}">
        <p14:creationId xmlns:p14="http://schemas.microsoft.com/office/powerpoint/2010/main" val="296280613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8500"/>
            <a:ext cx="6196012"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2A3586C-3B7D-4147-9957-F8F486F8CC76}" type="slidenum">
              <a:rPr lang="en-US" smtClean="0"/>
              <a:pPr>
                <a:defRPr/>
              </a:pPr>
              <a:t>2</a:t>
            </a:fld>
            <a:endParaRPr lang="en-US"/>
          </a:p>
        </p:txBody>
      </p:sp>
    </p:spTree>
    <p:extLst>
      <p:ext uri="{BB962C8B-B14F-4D97-AF65-F5344CB8AC3E}">
        <p14:creationId xmlns:p14="http://schemas.microsoft.com/office/powerpoint/2010/main" val="3588968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8500"/>
            <a:ext cx="6196012" cy="3486150"/>
          </a:xfrm>
        </p:spPr>
      </p:sp>
      <p:sp>
        <p:nvSpPr>
          <p:cNvPr id="3" name="Notes Placeholder 2"/>
          <p:cNvSpPr>
            <a:spLocks noGrp="1"/>
          </p:cNvSpPr>
          <p:nvPr>
            <p:ph type="body" idx="1"/>
          </p:nvPr>
        </p:nvSpPr>
        <p:spPr/>
        <p:txBody>
          <a:bodyPr/>
          <a:lstStyle/>
          <a:p>
            <a:r>
              <a:rPr lang="en-US" dirty="0"/>
              <a:t>These three characteristics make LML</a:t>
            </a:r>
            <a:r>
              <a:rPr lang="en-US" baseline="0" dirty="0"/>
              <a:t> different from related learning tasks such as transfer learning, multi-task learning, online learning and so on.</a:t>
            </a:r>
            <a:endParaRPr lang="en-US" dirty="0"/>
          </a:p>
        </p:txBody>
      </p:sp>
      <p:sp>
        <p:nvSpPr>
          <p:cNvPr id="4" name="Slide Number Placeholder 3"/>
          <p:cNvSpPr>
            <a:spLocks noGrp="1"/>
          </p:cNvSpPr>
          <p:nvPr>
            <p:ph type="sldNum" sz="quarter" idx="10"/>
          </p:nvPr>
        </p:nvSpPr>
        <p:spPr/>
        <p:txBody>
          <a:bodyPr/>
          <a:lstStyle/>
          <a:p>
            <a:pPr>
              <a:defRPr/>
            </a:pPr>
            <a:fld id="{22A3586C-3B7D-4147-9957-F8F486F8CC76}" type="slidenum">
              <a:rPr lang="en-US" smtClean="0"/>
              <a:pPr>
                <a:defRPr/>
              </a:pPr>
              <a:t>16</a:t>
            </a:fld>
            <a:endParaRPr lang="en-US"/>
          </a:p>
        </p:txBody>
      </p:sp>
    </p:spTree>
    <p:extLst>
      <p:ext uri="{BB962C8B-B14F-4D97-AF65-F5344CB8AC3E}">
        <p14:creationId xmlns:p14="http://schemas.microsoft.com/office/powerpoint/2010/main" val="934272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8500"/>
            <a:ext cx="6196012"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2A3586C-3B7D-4147-9957-F8F486F8CC76}" type="slidenum">
              <a:rPr lang="en-US" smtClean="0"/>
              <a:pPr>
                <a:defRPr/>
              </a:pPr>
              <a:t>21</a:t>
            </a:fld>
            <a:endParaRPr lang="en-US"/>
          </a:p>
        </p:txBody>
      </p:sp>
    </p:spTree>
    <p:extLst>
      <p:ext uri="{BB962C8B-B14F-4D97-AF65-F5344CB8AC3E}">
        <p14:creationId xmlns:p14="http://schemas.microsoft.com/office/powerpoint/2010/main" val="2110160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we sometimes use N+1 to denote</a:t>
            </a:r>
            <a:r>
              <a:rPr lang="en-US" baseline="0" dirty="0" smtClean="0"/>
              <a:t> the new coming task, we sometimes use N to denote it. It depends on the particular paper. We follow the notations in each paper.</a:t>
            </a:r>
            <a:endParaRPr lang="en-US" dirty="0"/>
          </a:p>
        </p:txBody>
      </p:sp>
      <p:sp>
        <p:nvSpPr>
          <p:cNvPr id="4" name="Slide Number Placeholder 3"/>
          <p:cNvSpPr>
            <a:spLocks noGrp="1"/>
          </p:cNvSpPr>
          <p:nvPr>
            <p:ph type="sldNum" sz="quarter" idx="10"/>
          </p:nvPr>
        </p:nvSpPr>
        <p:spPr/>
        <p:txBody>
          <a:bodyPr/>
          <a:lstStyle/>
          <a:p>
            <a:pPr>
              <a:defRPr/>
            </a:pPr>
            <a:fld id="{22A3586C-3B7D-4147-9957-F8F486F8CC76}" type="slidenum">
              <a:rPr lang="en-US" smtClean="0"/>
              <a:pPr>
                <a:defRPr/>
              </a:pPr>
              <a:t>22</a:t>
            </a:fld>
            <a:endParaRPr lang="en-US"/>
          </a:p>
        </p:txBody>
      </p:sp>
    </p:spTree>
    <p:extLst>
      <p:ext uri="{BB962C8B-B14F-4D97-AF65-F5344CB8AC3E}">
        <p14:creationId xmlns:p14="http://schemas.microsoft.com/office/powerpoint/2010/main" val="27661291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Support</a:t>
            </a:r>
            <a:r>
              <a:rPr lang="en-US" baseline="0" dirty="0" smtClean="0"/>
              <a:t> sets mean the previous learning tasks.</a:t>
            </a:r>
            <a:endParaRPr lang="en-US" dirty="0"/>
          </a:p>
        </p:txBody>
      </p:sp>
      <p:sp>
        <p:nvSpPr>
          <p:cNvPr id="4" name="Slide Number Placeholder 3"/>
          <p:cNvSpPr>
            <a:spLocks noGrp="1"/>
          </p:cNvSpPr>
          <p:nvPr>
            <p:ph type="sldNum" sz="quarter" idx="10"/>
          </p:nvPr>
        </p:nvSpPr>
        <p:spPr/>
        <p:txBody>
          <a:bodyPr/>
          <a:lstStyle/>
          <a:p>
            <a:pPr>
              <a:defRPr/>
            </a:pPr>
            <a:fld id="{22A3586C-3B7D-4147-9957-F8F486F8CC76}" type="slidenum">
              <a:rPr lang="en-US" smtClean="0"/>
              <a:pPr>
                <a:defRPr/>
              </a:pPr>
              <a:t>24</a:t>
            </a:fld>
            <a:endParaRPr lang="en-US"/>
          </a:p>
        </p:txBody>
      </p:sp>
    </p:spTree>
    <p:extLst>
      <p:ext uri="{BB962C8B-B14F-4D97-AF65-F5344CB8AC3E}">
        <p14:creationId xmlns:p14="http://schemas.microsoft.com/office/powerpoint/2010/main" val="90763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They also proposed</a:t>
            </a:r>
            <a:r>
              <a:rPr lang="en-US" baseline="0" dirty="0" smtClean="0"/>
              <a:t> neural network approaches.</a:t>
            </a:r>
            <a:endParaRPr lang="en-US" dirty="0"/>
          </a:p>
        </p:txBody>
      </p:sp>
      <p:sp>
        <p:nvSpPr>
          <p:cNvPr id="4" name="Slide Number Placeholder 3"/>
          <p:cNvSpPr>
            <a:spLocks noGrp="1"/>
          </p:cNvSpPr>
          <p:nvPr>
            <p:ph type="sldNum" sz="quarter" idx="10"/>
          </p:nvPr>
        </p:nvSpPr>
        <p:spPr/>
        <p:txBody>
          <a:bodyPr/>
          <a:lstStyle/>
          <a:p>
            <a:pPr>
              <a:defRPr/>
            </a:pPr>
            <a:fld id="{22A3586C-3B7D-4147-9957-F8F486F8CC76}" type="slidenum">
              <a:rPr lang="en-US" smtClean="0"/>
              <a:pPr>
                <a:defRPr/>
              </a:pPr>
              <a:t>27</a:t>
            </a:fld>
            <a:endParaRPr lang="en-US"/>
          </a:p>
        </p:txBody>
      </p:sp>
    </p:spTree>
    <p:extLst>
      <p:ext uri="{BB962C8B-B14F-4D97-AF65-F5344CB8AC3E}">
        <p14:creationId xmlns:p14="http://schemas.microsoft.com/office/powerpoint/2010/main" val="2134683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theta^t</a:t>
            </a:r>
            <a:r>
              <a:rPr lang="en-US" baseline="0" dirty="0" smtClean="0"/>
              <a:t> is the parameter vector for task t. </a:t>
            </a:r>
            <a:r>
              <a:rPr lang="en-US" baseline="0" dirty="0" err="1" smtClean="0"/>
              <a:t>s^t</a:t>
            </a:r>
            <a:r>
              <a:rPr lang="en-US" baseline="0" dirty="0" smtClean="0"/>
              <a:t> is the linear weight vector for task t. L denotes the latent basic model components.</a:t>
            </a:r>
          </a:p>
          <a:p>
            <a:endParaRPr lang="en-US" baseline="0" dirty="0" smtClean="0"/>
          </a:p>
          <a:p>
            <a:r>
              <a:rPr lang="en-US" baseline="0" dirty="0" err="1" smtClean="0"/>
              <a:t>Kinda</a:t>
            </a:r>
            <a:r>
              <a:rPr lang="en-US" baseline="0" dirty="0" smtClean="0"/>
              <a:t> like matrix </a:t>
            </a:r>
            <a:r>
              <a:rPr lang="en-US" baseline="0" dirty="0" err="1" smtClean="0"/>
              <a:t>dcomposition</a:t>
            </a:r>
            <a:endParaRPr lang="en-US" dirty="0"/>
          </a:p>
        </p:txBody>
      </p:sp>
      <p:sp>
        <p:nvSpPr>
          <p:cNvPr id="4" name="Slide Number Placeholder 3"/>
          <p:cNvSpPr>
            <a:spLocks noGrp="1"/>
          </p:cNvSpPr>
          <p:nvPr>
            <p:ph type="sldNum" sz="quarter" idx="10"/>
          </p:nvPr>
        </p:nvSpPr>
        <p:spPr/>
        <p:txBody>
          <a:bodyPr/>
          <a:lstStyle/>
          <a:p>
            <a:pPr>
              <a:defRPr/>
            </a:pPr>
            <a:fld id="{22A3586C-3B7D-4147-9957-F8F486F8CC76}" type="slidenum">
              <a:rPr lang="en-US" smtClean="0"/>
              <a:pPr>
                <a:defRPr/>
              </a:pPr>
              <a:t>35</a:t>
            </a:fld>
            <a:endParaRPr lang="en-US"/>
          </a:p>
        </p:txBody>
      </p:sp>
    </p:spTree>
    <p:extLst>
      <p:ext uri="{BB962C8B-B14F-4D97-AF65-F5344CB8AC3E}">
        <p14:creationId xmlns:p14="http://schemas.microsoft.com/office/powerpoint/2010/main" val="3740431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biggest inefficiency here is the inner summation over all instances over the past tasks.</a:t>
            </a:r>
            <a:endParaRPr lang="en-US" dirty="0"/>
          </a:p>
        </p:txBody>
      </p:sp>
      <p:sp>
        <p:nvSpPr>
          <p:cNvPr id="4" name="Slide Number Placeholder 3"/>
          <p:cNvSpPr>
            <a:spLocks noGrp="1"/>
          </p:cNvSpPr>
          <p:nvPr>
            <p:ph type="sldNum" sz="quarter" idx="10"/>
          </p:nvPr>
        </p:nvSpPr>
        <p:spPr/>
        <p:txBody>
          <a:bodyPr/>
          <a:lstStyle/>
          <a:p>
            <a:pPr>
              <a:defRPr/>
            </a:pPr>
            <a:fld id="{22A3586C-3B7D-4147-9957-F8F486F8CC76}" type="slidenum">
              <a:rPr lang="en-US" smtClean="0"/>
              <a:pPr>
                <a:defRPr/>
              </a:pPr>
              <a:t>37</a:t>
            </a:fld>
            <a:endParaRPr lang="en-US"/>
          </a:p>
        </p:txBody>
      </p:sp>
    </p:spTree>
    <p:extLst>
      <p:ext uri="{BB962C8B-B14F-4D97-AF65-F5344CB8AC3E}">
        <p14:creationId xmlns:p14="http://schemas.microsoft.com/office/powerpoint/2010/main" val="5471678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2A3586C-3B7D-4147-9957-F8F486F8CC76}" type="slidenum">
              <a:rPr lang="en-US" smtClean="0"/>
              <a:pPr>
                <a:defRPr/>
              </a:pPr>
              <a:t>38</a:t>
            </a:fld>
            <a:endParaRPr lang="en-US"/>
          </a:p>
        </p:txBody>
      </p:sp>
    </p:spTree>
    <p:extLst>
      <p:ext uri="{BB962C8B-B14F-4D97-AF65-F5344CB8AC3E}">
        <p14:creationId xmlns:p14="http://schemas.microsoft.com/office/powerpoint/2010/main" val="38407333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mtClean="0"/>
              <a:t>H(a) is called Hessian Matrix of function g</a:t>
            </a:r>
          </a:p>
          <a:p>
            <a:endParaRPr lang="en-US"/>
          </a:p>
        </p:txBody>
      </p:sp>
      <p:sp>
        <p:nvSpPr>
          <p:cNvPr id="4" name="Slide Number Placeholder 3"/>
          <p:cNvSpPr>
            <a:spLocks noGrp="1"/>
          </p:cNvSpPr>
          <p:nvPr>
            <p:ph type="sldNum" sz="quarter" idx="10"/>
          </p:nvPr>
        </p:nvSpPr>
        <p:spPr/>
        <p:txBody>
          <a:bodyPr/>
          <a:lstStyle/>
          <a:p>
            <a:pPr>
              <a:defRPr/>
            </a:pPr>
            <a:fld id="{22A3586C-3B7D-4147-9957-F8F486F8CC76}" type="slidenum">
              <a:rPr lang="en-US" smtClean="0"/>
              <a:pPr>
                <a:defRPr/>
              </a:pPr>
              <a:t>39</a:t>
            </a:fld>
            <a:endParaRPr lang="en-US"/>
          </a:p>
        </p:txBody>
      </p:sp>
    </p:spTree>
    <p:extLst>
      <p:ext uri="{BB962C8B-B14F-4D97-AF65-F5344CB8AC3E}">
        <p14:creationId xmlns:p14="http://schemas.microsoft.com/office/powerpoint/2010/main" val="10779810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2A3586C-3B7D-4147-9957-F8F486F8CC76}" type="slidenum">
              <a:rPr lang="en-US" smtClean="0"/>
              <a:pPr>
                <a:defRPr/>
              </a:pPr>
              <a:t>43</a:t>
            </a:fld>
            <a:endParaRPr lang="en-US"/>
          </a:p>
        </p:txBody>
      </p:sp>
    </p:spTree>
    <p:extLst>
      <p:ext uri="{BB962C8B-B14F-4D97-AF65-F5344CB8AC3E}">
        <p14:creationId xmlns:p14="http://schemas.microsoft.com/office/powerpoint/2010/main" val="1605238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8500"/>
            <a:ext cx="6196012" cy="3486150"/>
          </a:xfrm>
        </p:spPr>
      </p:sp>
      <p:sp>
        <p:nvSpPr>
          <p:cNvPr id="3" name="Notes Placeholder 2"/>
          <p:cNvSpPr>
            <a:spLocks noGrp="1"/>
          </p:cNvSpPr>
          <p:nvPr>
            <p:ph type="body" idx="1"/>
          </p:nvPr>
        </p:nvSpPr>
        <p:spPr/>
        <p:txBody>
          <a:bodyPr/>
          <a:lstStyle/>
          <a:p>
            <a:r>
              <a:rPr lang="en-US" dirty="0"/>
              <a:t>No memory: 1. Knowledge is not cumulative. 2. Cannot learn by leveraging past learned knowledge</a:t>
            </a:r>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Probably not possible to build an intelligent agent using only ML 1.0 algorithms </a:t>
            </a:r>
          </a:p>
          <a:p>
            <a:endParaRPr lang="en-US" dirty="0"/>
          </a:p>
        </p:txBody>
      </p:sp>
      <p:sp>
        <p:nvSpPr>
          <p:cNvPr id="4" name="Slide Number Placeholder 3"/>
          <p:cNvSpPr>
            <a:spLocks noGrp="1"/>
          </p:cNvSpPr>
          <p:nvPr>
            <p:ph type="sldNum" sz="quarter" idx="10"/>
          </p:nvPr>
        </p:nvSpPr>
        <p:spPr/>
        <p:txBody>
          <a:bodyPr/>
          <a:lstStyle/>
          <a:p>
            <a:pPr>
              <a:defRPr/>
            </a:pPr>
            <a:fld id="{22A3586C-3B7D-4147-9957-F8F486F8CC76}" type="slidenum">
              <a:rPr lang="en-US" smtClean="0"/>
              <a:pPr>
                <a:defRPr/>
              </a:pPr>
              <a:t>4</a:t>
            </a:fld>
            <a:endParaRPr lang="en-US"/>
          </a:p>
        </p:txBody>
      </p:sp>
    </p:spTree>
    <p:extLst>
      <p:ext uri="{BB962C8B-B14F-4D97-AF65-F5344CB8AC3E}">
        <p14:creationId xmlns:p14="http://schemas.microsoft.com/office/powerpoint/2010/main" val="5441217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This</a:t>
            </a:r>
            <a:r>
              <a:rPr lang="en-US" altLang="zh-CN" baseline="0" dirty="0" smtClean="0"/>
              <a:t> is little like the brain, while we should develop a method to process diff. tasks with diff. parameters.</a:t>
            </a:r>
            <a:endParaRPr lang="zh-CN" altLang="en-US" dirty="0"/>
          </a:p>
        </p:txBody>
      </p:sp>
      <p:sp>
        <p:nvSpPr>
          <p:cNvPr id="4" name="灯片编号占位符 3"/>
          <p:cNvSpPr>
            <a:spLocks noGrp="1"/>
          </p:cNvSpPr>
          <p:nvPr>
            <p:ph type="sldNum" sz="quarter" idx="10"/>
          </p:nvPr>
        </p:nvSpPr>
        <p:spPr/>
        <p:txBody>
          <a:bodyPr/>
          <a:lstStyle/>
          <a:p>
            <a:fld id="{20A619F5-BBFD-4EB0-A34A-BE2488F08DAA}" type="slidenum">
              <a:rPr lang="zh-CN" altLang="en-US" smtClean="0"/>
              <a:t>56</a:t>
            </a:fld>
            <a:endParaRPr lang="zh-CN" altLang="en-US"/>
          </a:p>
        </p:txBody>
      </p:sp>
    </p:spTree>
    <p:extLst>
      <p:ext uri="{BB962C8B-B14F-4D97-AF65-F5344CB8AC3E}">
        <p14:creationId xmlns:p14="http://schemas.microsoft.com/office/powerpoint/2010/main" val="34167847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 can divide the partial update mechanism into two parts: Free Neuron Detection and Gradient Mask.</a:t>
            </a:r>
            <a:endParaRPr lang="zh-CN" altLang="en-US" dirty="0"/>
          </a:p>
        </p:txBody>
      </p:sp>
      <p:sp>
        <p:nvSpPr>
          <p:cNvPr id="4" name="灯片编号占位符 3"/>
          <p:cNvSpPr>
            <a:spLocks noGrp="1"/>
          </p:cNvSpPr>
          <p:nvPr>
            <p:ph type="sldNum" sz="quarter" idx="10"/>
          </p:nvPr>
        </p:nvSpPr>
        <p:spPr/>
        <p:txBody>
          <a:bodyPr/>
          <a:lstStyle/>
          <a:p>
            <a:fld id="{20A619F5-BBFD-4EB0-A34A-BE2488F08DAA}" type="slidenum">
              <a:rPr lang="zh-CN" altLang="en-US" smtClean="0"/>
              <a:t>57</a:t>
            </a:fld>
            <a:endParaRPr lang="zh-CN" altLang="en-US"/>
          </a:p>
        </p:txBody>
      </p:sp>
    </p:spTree>
    <p:extLst>
      <p:ext uri="{BB962C8B-B14F-4D97-AF65-F5344CB8AC3E}">
        <p14:creationId xmlns:p14="http://schemas.microsoft.com/office/powerpoint/2010/main" val="1125587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A619F5-BBFD-4EB0-A34A-BE2488F08DAA}" type="slidenum">
              <a:rPr lang="zh-CN" altLang="en-US" smtClean="0"/>
              <a:t>58</a:t>
            </a:fld>
            <a:endParaRPr lang="zh-CN" altLang="en-US"/>
          </a:p>
        </p:txBody>
      </p:sp>
    </p:spTree>
    <p:extLst>
      <p:ext uri="{BB962C8B-B14F-4D97-AF65-F5344CB8AC3E}">
        <p14:creationId xmlns:p14="http://schemas.microsoft.com/office/powerpoint/2010/main" val="22910667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Here, I don’t want to involve some complex equations, for a presentation,</a:t>
            </a:r>
            <a:r>
              <a:rPr lang="en-US" altLang="zh-CN" baseline="0" dirty="0" smtClean="0"/>
              <a:t> it will be boring.</a:t>
            </a:r>
          </a:p>
          <a:p>
            <a:r>
              <a:rPr lang="en-US" altLang="zh-CN" baseline="0" dirty="0" smtClean="0"/>
              <a:t>If you are interested in the very detail of the algorithm, you can read the paper, or contact me by email.</a:t>
            </a:r>
          </a:p>
          <a:p>
            <a:endParaRPr lang="en-US" altLang="zh-CN" baseline="0" dirty="0" smtClean="0"/>
          </a:p>
          <a:p>
            <a:r>
              <a:rPr lang="en-US" altLang="zh-CN" baseline="0" dirty="0" smtClean="0"/>
              <a:t>Then, I am going to show some performance of the model.</a:t>
            </a:r>
            <a:endParaRPr lang="zh-CN" altLang="en-US" dirty="0"/>
          </a:p>
        </p:txBody>
      </p:sp>
      <p:sp>
        <p:nvSpPr>
          <p:cNvPr id="4" name="灯片编号占位符 3"/>
          <p:cNvSpPr>
            <a:spLocks noGrp="1"/>
          </p:cNvSpPr>
          <p:nvPr>
            <p:ph type="sldNum" sz="quarter" idx="10"/>
          </p:nvPr>
        </p:nvSpPr>
        <p:spPr/>
        <p:txBody>
          <a:bodyPr/>
          <a:lstStyle/>
          <a:p>
            <a:fld id="{20A619F5-BBFD-4EB0-A34A-BE2488F08DAA}" type="slidenum">
              <a:rPr lang="zh-CN" altLang="en-US" smtClean="0"/>
              <a:t>59</a:t>
            </a:fld>
            <a:endParaRPr lang="zh-CN" altLang="en-US"/>
          </a:p>
        </p:txBody>
      </p:sp>
    </p:spTree>
    <p:extLst>
      <p:ext uri="{BB962C8B-B14F-4D97-AF65-F5344CB8AC3E}">
        <p14:creationId xmlns:p14="http://schemas.microsoft.com/office/powerpoint/2010/main" val="4121190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8500"/>
            <a:ext cx="6196012"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2A3586C-3B7D-4147-9957-F8F486F8CC76}" type="slidenum">
              <a:rPr lang="en-US" smtClean="0"/>
              <a:pPr>
                <a:defRPr/>
              </a:pPr>
              <a:t>63</a:t>
            </a:fld>
            <a:endParaRPr lang="en-US"/>
          </a:p>
        </p:txBody>
      </p:sp>
    </p:spTree>
    <p:extLst>
      <p:ext uri="{BB962C8B-B14F-4D97-AF65-F5344CB8AC3E}">
        <p14:creationId xmlns:p14="http://schemas.microsoft.com/office/powerpoint/2010/main" val="28132787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8500"/>
            <a:ext cx="6196012"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2A3586C-3B7D-4147-9957-F8F486F8CC76}" type="slidenum">
              <a:rPr lang="en-US" smtClean="0"/>
              <a:pPr>
                <a:defRPr/>
              </a:pPr>
              <a:t>76</a:t>
            </a:fld>
            <a:endParaRPr lang="en-US"/>
          </a:p>
        </p:txBody>
      </p:sp>
    </p:spTree>
    <p:extLst>
      <p:ext uri="{BB962C8B-B14F-4D97-AF65-F5344CB8AC3E}">
        <p14:creationId xmlns:p14="http://schemas.microsoft.com/office/powerpoint/2010/main" val="10994480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8500"/>
            <a:ext cx="6196012"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2A3586C-3B7D-4147-9957-F8F486F8CC76}" type="slidenum">
              <a:rPr lang="en-US" smtClean="0"/>
              <a:pPr>
                <a:defRPr/>
              </a:pPr>
              <a:t>77</a:t>
            </a:fld>
            <a:endParaRPr lang="en-US"/>
          </a:p>
        </p:txBody>
      </p:sp>
    </p:spTree>
    <p:extLst>
      <p:ext uri="{BB962C8B-B14F-4D97-AF65-F5344CB8AC3E}">
        <p14:creationId xmlns:p14="http://schemas.microsoft.com/office/powerpoint/2010/main" val="34195692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8500"/>
            <a:ext cx="6196012" cy="34861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a:latin typeface="Times New Roman"/>
                <a:cs typeface="Times New Roman"/>
              </a:rPr>
              <a:t>Must-links are mined dynamically. </a:t>
            </a:r>
          </a:p>
          <a:p>
            <a:endParaRPr lang="en-US" dirty="0">
              <a:latin typeface="Times New Roman"/>
              <a:cs typeface="Times New Roman"/>
            </a:endParaRPr>
          </a:p>
        </p:txBody>
      </p:sp>
      <p:sp>
        <p:nvSpPr>
          <p:cNvPr id="4" name="Slide Number Placeholder 3"/>
          <p:cNvSpPr>
            <a:spLocks noGrp="1"/>
          </p:cNvSpPr>
          <p:nvPr>
            <p:ph type="sldNum" sz="quarter" idx="10"/>
          </p:nvPr>
        </p:nvSpPr>
        <p:spPr/>
        <p:txBody>
          <a:bodyPr/>
          <a:lstStyle/>
          <a:p>
            <a:pPr>
              <a:defRPr/>
            </a:pPr>
            <a:fld id="{22A3586C-3B7D-4147-9957-F8F486F8CC76}" type="slidenum">
              <a:rPr lang="en-US" smtClean="0"/>
              <a:pPr>
                <a:defRPr/>
              </a:pPr>
              <a:t>80</a:t>
            </a:fld>
            <a:endParaRPr lang="en-US"/>
          </a:p>
        </p:txBody>
      </p:sp>
    </p:spTree>
    <p:extLst>
      <p:ext uri="{BB962C8B-B14F-4D97-AF65-F5344CB8AC3E}">
        <p14:creationId xmlns:p14="http://schemas.microsoft.com/office/powerpoint/2010/main" val="5089411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8500"/>
            <a:ext cx="6196012"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2A3586C-3B7D-4147-9957-F8F486F8CC76}" type="slidenum">
              <a:rPr lang="en-US" smtClean="0"/>
              <a:pPr>
                <a:defRPr/>
              </a:pPr>
              <a:t>99</a:t>
            </a:fld>
            <a:endParaRPr lang="en-US"/>
          </a:p>
        </p:txBody>
      </p:sp>
    </p:spTree>
    <p:extLst>
      <p:ext uri="{BB962C8B-B14F-4D97-AF65-F5344CB8AC3E}">
        <p14:creationId xmlns:p14="http://schemas.microsoft.com/office/powerpoint/2010/main" val="2361498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In laptop, camera,</a:t>
            </a:r>
            <a:r>
              <a:rPr lang="en-US" baseline="0" smtClean="0"/>
              <a:t> cellphone domains, battery all belongs to an aspect.</a:t>
            </a:r>
            <a:endParaRPr lang="en-US" dirty="0"/>
          </a:p>
        </p:txBody>
      </p:sp>
      <p:sp>
        <p:nvSpPr>
          <p:cNvPr id="4" name="Slide Number Placeholder 3"/>
          <p:cNvSpPr>
            <a:spLocks noGrp="1"/>
          </p:cNvSpPr>
          <p:nvPr>
            <p:ph type="sldNum" sz="quarter" idx="10"/>
          </p:nvPr>
        </p:nvSpPr>
        <p:spPr/>
        <p:txBody>
          <a:bodyPr/>
          <a:lstStyle/>
          <a:p>
            <a:pPr>
              <a:defRPr/>
            </a:pPr>
            <a:fld id="{22A3586C-3B7D-4147-9957-F8F486F8CC76}" type="slidenum">
              <a:rPr lang="en-US" smtClean="0"/>
              <a:pPr>
                <a:defRPr/>
              </a:pPr>
              <a:t>118</a:t>
            </a:fld>
            <a:endParaRPr lang="en-US"/>
          </a:p>
        </p:txBody>
      </p:sp>
    </p:spTree>
    <p:extLst>
      <p:ext uri="{BB962C8B-B14F-4D97-AF65-F5344CB8AC3E}">
        <p14:creationId xmlns:p14="http://schemas.microsoft.com/office/powerpoint/2010/main" val="1547227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2A3586C-3B7D-4147-9957-F8F486F8CC76}" type="slidenum">
              <a:rPr lang="en-US" smtClean="0"/>
              <a:pPr>
                <a:defRPr/>
              </a:pPr>
              <a:t>5</a:t>
            </a:fld>
            <a:endParaRPr lang="en-US"/>
          </a:p>
        </p:txBody>
      </p:sp>
    </p:spTree>
    <p:extLst>
      <p:ext uri="{BB962C8B-B14F-4D97-AF65-F5344CB8AC3E}">
        <p14:creationId xmlns:p14="http://schemas.microsoft.com/office/powerpoint/2010/main" val="13521333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8500"/>
            <a:ext cx="6196012"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2A3586C-3B7D-4147-9957-F8F486F8CC76}" type="slidenum">
              <a:rPr lang="en-US" smtClean="0"/>
              <a:pPr>
                <a:defRPr/>
              </a:pPr>
              <a:t>120</a:t>
            </a:fld>
            <a:endParaRPr lang="en-US"/>
          </a:p>
        </p:txBody>
      </p:sp>
    </p:spTree>
    <p:extLst>
      <p:ext uri="{BB962C8B-B14F-4D97-AF65-F5344CB8AC3E}">
        <p14:creationId xmlns:p14="http://schemas.microsoft.com/office/powerpoint/2010/main" val="23246078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8500"/>
            <a:ext cx="6196012"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2A3586C-3B7D-4147-9957-F8F486F8CC76}" type="slidenum">
              <a:rPr lang="en-US" smtClean="0"/>
              <a:pPr>
                <a:defRPr/>
              </a:pPr>
              <a:t>128</a:t>
            </a:fld>
            <a:endParaRPr lang="en-US"/>
          </a:p>
        </p:txBody>
      </p:sp>
    </p:spTree>
    <p:extLst>
      <p:ext uri="{BB962C8B-B14F-4D97-AF65-F5344CB8AC3E}">
        <p14:creationId xmlns:p14="http://schemas.microsoft.com/office/powerpoint/2010/main" val="35261856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8500"/>
            <a:ext cx="6196012"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2A3586C-3B7D-4147-9957-F8F486F8CC76}" type="slidenum">
              <a:rPr lang="en-US" smtClean="0"/>
              <a:pPr>
                <a:defRPr/>
              </a:pPr>
              <a:t>139</a:t>
            </a:fld>
            <a:endParaRPr lang="en-US"/>
          </a:p>
        </p:txBody>
      </p:sp>
    </p:spTree>
    <p:extLst>
      <p:ext uri="{BB962C8B-B14F-4D97-AF65-F5344CB8AC3E}">
        <p14:creationId xmlns:p14="http://schemas.microsoft.com/office/powerpoint/2010/main" val="23293112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8500"/>
            <a:ext cx="6196012"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2A3586C-3B7D-4147-9957-F8F486F8CC76}" type="slidenum">
              <a:rPr lang="en-US" smtClean="0"/>
              <a:pPr>
                <a:defRPr/>
              </a:pPr>
              <a:t>152</a:t>
            </a:fld>
            <a:endParaRPr lang="en-US"/>
          </a:p>
        </p:txBody>
      </p:sp>
    </p:spTree>
    <p:extLst>
      <p:ext uri="{BB962C8B-B14F-4D97-AF65-F5344CB8AC3E}">
        <p14:creationId xmlns:p14="http://schemas.microsoft.com/office/powerpoint/2010/main" val="3118537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8500"/>
            <a:ext cx="6196012"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2A3586C-3B7D-4147-9957-F8F486F8CC76}" type="slidenum">
              <a:rPr lang="en-US" smtClean="0"/>
              <a:pPr>
                <a:defRPr/>
              </a:pPr>
              <a:t>6</a:t>
            </a:fld>
            <a:endParaRPr lang="en-US"/>
          </a:p>
        </p:txBody>
      </p:sp>
    </p:spTree>
    <p:extLst>
      <p:ext uri="{BB962C8B-B14F-4D97-AF65-F5344CB8AC3E}">
        <p14:creationId xmlns:p14="http://schemas.microsoft.com/office/powerpoint/2010/main" val="3082852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2A3586C-3B7D-4147-9957-F8F486F8CC76}" type="slidenum">
              <a:rPr lang="en-US" smtClean="0"/>
              <a:pPr>
                <a:defRPr/>
              </a:pPr>
              <a:t>7</a:t>
            </a:fld>
            <a:endParaRPr lang="en-US"/>
          </a:p>
        </p:txBody>
      </p:sp>
    </p:spTree>
    <p:extLst>
      <p:ext uri="{BB962C8B-B14F-4D97-AF65-F5344CB8AC3E}">
        <p14:creationId xmlns:p14="http://schemas.microsoft.com/office/powerpoint/2010/main" val="28896575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550" eaLnBrk="0" hangingPunct="0">
              <a:defRPr sz="2800">
                <a:solidFill>
                  <a:schemeClr val="tx1"/>
                </a:solidFill>
                <a:latin typeface="Arial" charset="0"/>
              </a:defRPr>
            </a:lvl1pPr>
            <a:lvl2pPr marL="677447" indent="-260557" defTabSz="881550" eaLnBrk="0" hangingPunct="0">
              <a:defRPr sz="2800">
                <a:solidFill>
                  <a:schemeClr val="tx1"/>
                </a:solidFill>
                <a:latin typeface="Arial" charset="0"/>
              </a:defRPr>
            </a:lvl2pPr>
            <a:lvl3pPr marL="1042227" indent="-208445" defTabSz="881550" eaLnBrk="0" hangingPunct="0">
              <a:defRPr sz="2800">
                <a:solidFill>
                  <a:schemeClr val="tx1"/>
                </a:solidFill>
                <a:latin typeface="Arial" charset="0"/>
              </a:defRPr>
            </a:lvl3pPr>
            <a:lvl4pPr marL="1459117" indent="-208445" defTabSz="881550" eaLnBrk="0" hangingPunct="0">
              <a:defRPr sz="2800">
                <a:solidFill>
                  <a:schemeClr val="tx1"/>
                </a:solidFill>
                <a:latin typeface="Arial" charset="0"/>
              </a:defRPr>
            </a:lvl4pPr>
            <a:lvl5pPr marL="1876007" indent="-208445" defTabSz="881550" eaLnBrk="0" hangingPunct="0">
              <a:defRPr sz="2800">
                <a:solidFill>
                  <a:schemeClr val="tx1"/>
                </a:solidFill>
                <a:latin typeface="Arial" charset="0"/>
              </a:defRPr>
            </a:lvl5pPr>
            <a:lvl6pPr marL="2292898" indent="-208445" defTabSz="881550" eaLnBrk="0" fontAlgn="base" hangingPunct="0">
              <a:spcBef>
                <a:spcPct val="20000"/>
              </a:spcBef>
              <a:spcAft>
                <a:spcPct val="0"/>
              </a:spcAft>
              <a:buClr>
                <a:schemeClr val="accent1"/>
              </a:buClr>
              <a:buSzPct val="65000"/>
              <a:buFont typeface="Wingdings" pitchFamily="2" charset="2"/>
              <a:buChar char="n"/>
              <a:defRPr sz="2800">
                <a:solidFill>
                  <a:schemeClr val="tx1"/>
                </a:solidFill>
                <a:latin typeface="Arial" charset="0"/>
              </a:defRPr>
            </a:lvl6pPr>
            <a:lvl7pPr marL="2709788" indent="-208445" defTabSz="881550" eaLnBrk="0" fontAlgn="base" hangingPunct="0">
              <a:spcBef>
                <a:spcPct val="20000"/>
              </a:spcBef>
              <a:spcAft>
                <a:spcPct val="0"/>
              </a:spcAft>
              <a:buClr>
                <a:schemeClr val="accent1"/>
              </a:buClr>
              <a:buSzPct val="65000"/>
              <a:buFont typeface="Wingdings" pitchFamily="2" charset="2"/>
              <a:buChar char="n"/>
              <a:defRPr sz="2800">
                <a:solidFill>
                  <a:schemeClr val="tx1"/>
                </a:solidFill>
                <a:latin typeface="Arial" charset="0"/>
              </a:defRPr>
            </a:lvl7pPr>
            <a:lvl8pPr marL="3126679" indent="-208445" defTabSz="881550" eaLnBrk="0" fontAlgn="base" hangingPunct="0">
              <a:spcBef>
                <a:spcPct val="20000"/>
              </a:spcBef>
              <a:spcAft>
                <a:spcPct val="0"/>
              </a:spcAft>
              <a:buClr>
                <a:schemeClr val="accent1"/>
              </a:buClr>
              <a:buSzPct val="65000"/>
              <a:buFont typeface="Wingdings" pitchFamily="2" charset="2"/>
              <a:buChar char="n"/>
              <a:defRPr sz="2800">
                <a:solidFill>
                  <a:schemeClr val="tx1"/>
                </a:solidFill>
                <a:latin typeface="Arial" charset="0"/>
              </a:defRPr>
            </a:lvl8pPr>
            <a:lvl9pPr marL="3543569" indent="-208445" defTabSz="881550" eaLnBrk="0" fontAlgn="base" hangingPunct="0">
              <a:spcBef>
                <a:spcPct val="20000"/>
              </a:spcBef>
              <a:spcAft>
                <a:spcPct val="0"/>
              </a:spcAft>
              <a:buClr>
                <a:schemeClr val="accent1"/>
              </a:buClr>
              <a:buSzPct val="65000"/>
              <a:buFont typeface="Wingdings" pitchFamily="2" charset="2"/>
              <a:buChar char="n"/>
              <a:defRPr sz="2800">
                <a:solidFill>
                  <a:schemeClr val="tx1"/>
                </a:solidFill>
                <a:latin typeface="Arial" charset="0"/>
              </a:defRPr>
            </a:lvl9pPr>
          </a:lstStyle>
          <a:p>
            <a:pPr eaLnBrk="1" hangingPunct="1"/>
            <a:fld id="{648DF1EB-7AE3-44E6-AAB4-DB46AAAC296B}" type="slidenum">
              <a:rPr lang="en-US" sz="1200"/>
              <a:pPr eaLnBrk="1" hangingPunct="1"/>
              <a:t>8</a:t>
            </a:fld>
            <a:endParaRPr lang="en-US" sz="1200"/>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280300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2A3586C-3B7D-4147-9957-F8F486F8CC76}" type="slidenum">
              <a:rPr lang="en-US" smtClean="0"/>
              <a:pPr>
                <a:defRPr/>
              </a:pPr>
              <a:t>10</a:t>
            </a:fld>
            <a:endParaRPr lang="en-US"/>
          </a:p>
        </p:txBody>
      </p:sp>
    </p:spTree>
    <p:extLst>
      <p:ext uri="{BB962C8B-B14F-4D97-AF65-F5344CB8AC3E}">
        <p14:creationId xmlns:p14="http://schemas.microsoft.com/office/powerpoint/2010/main" val="690747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8500"/>
            <a:ext cx="6196012" cy="3486150"/>
          </a:xfrm>
        </p:spPr>
      </p:sp>
      <p:sp>
        <p:nvSpPr>
          <p:cNvPr id="3" name="Notes Placeholder 2"/>
          <p:cNvSpPr>
            <a:spLocks noGrp="1"/>
          </p:cNvSpPr>
          <p:nvPr>
            <p:ph type="body" idx="1"/>
          </p:nvPr>
        </p:nvSpPr>
        <p:spPr/>
        <p:txBody>
          <a:bodyPr/>
          <a:lstStyle/>
          <a:p>
            <a:r>
              <a:rPr lang="en-US" dirty="0"/>
              <a:t>In the slides later, we’ll show the work that exploit</a:t>
            </a:r>
            <a:r>
              <a:rPr lang="en-US" baseline="0" dirty="0"/>
              <a:t> such sharing as the knowledge to significantly enhance the performance.</a:t>
            </a:r>
            <a:endParaRPr lang="en-US" dirty="0"/>
          </a:p>
        </p:txBody>
      </p:sp>
      <p:sp>
        <p:nvSpPr>
          <p:cNvPr id="4" name="Slide Number Placeholder 3"/>
          <p:cNvSpPr>
            <a:spLocks noGrp="1"/>
          </p:cNvSpPr>
          <p:nvPr>
            <p:ph type="sldNum" sz="quarter" idx="10"/>
          </p:nvPr>
        </p:nvSpPr>
        <p:spPr/>
        <p:txBody>
          <a:bodyPr/>
          <a:lstStyle/>
          <a:p>
            <a:pPr>
              <a:defRPr/>
            </a:pPr>
            <a:fld id="{22A3586C-3B7D-4147-9957-F8F486F8CC76}" type="slidenum">
              <a:rPr lang="en-US" smtClean="0"/>
              <a:pPr>
                <a:defRPr/>
              </a:pPr>
              <a:t>11</a:t>
            </a:fld>
            <a:endParaRPr lang="en-US"/>
          </a:p>
        </p:txBody>
      </p:sp>
    </p:spTree>
    <p:extLst>
      <p:ext uri="{BB962C8B-B14F-4D97-AF65-F5344CB8AC3E}">
        <p14:creationId xmlns:p14="http://schemas.microsoft.com/office/powerpoint/2010/main" val="4290454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8500"/>
            <a:ext cx="6196012"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2A3586C-3B7D-4147-9957-F8F486F8CC76}" type="slidenum">
              <a:rPr lang="en-US" smtClean="0"/>
              <a:pPr>
                <a:defRPr/>
              </a:pPr>
              <a:t>13</a:t>
            </a:fld>
            <a:endParaRPr lang="en-US"/>
          </a:p>
        </p:txBody>
      </p:sp>
    </p:spTree>
    <p:extLst>
      <p:ext uri="{BB962C8B-B14F-4D97-AF65-F5344CB8AC3E}">
        <p14:creationId xmlns:p14="http://schemas.microsoft.com/office/powerpoint/2010/main" val="3174911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812800" y="1219200"/>
            <a:ext cx="105664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sz="3000"/>
          </a:p>
        </p:txBody>
      </p:sp>
      <p:sp>
        <p:nvSpPr>
          <p:cNvPr id="5" name="Line 8"/>
          <p:cNvSpPr>
            <a:spLocks noChangeShapeType="1"/>
          </p:cNvSpPr>
          <p:nvPr/>
        </p:nvSpPr>
        <p:spPr bwMode="auto">
          <a:xfrm>
            <a:off x="2641601" y="3962400"/>
            <a:ext cx="8682567"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endParaRPr lang="en-US" sz="3000"/>
          </a:p>
        </p:txBody>
      </p:sp>
      <p:sp>
        <p:nvSpPr>
          <p:cNvPr id="54274" name="Rectangle 2"/>
          <p:cNvSpPr>
            <a:spLocks noGrp="1" noChangeArrowheads="1"/>
          </p:cNvSpPr>
          <p:nvPr>
            <p:ph type="ctrTitle"/>
          </p:nvPr>
        </p:nvSpPr>
        <p:spPr>
          <a:xfrm>
            <a:off x="1219201" y="1524000"/>
            <a:ext cx="10164233" cy="1752600"/>
          </a:xfrm>
        </p:spPr>
        <p:txBody>
          <a:bodyPr/>
          <a:lstStyle>
            <a:lvl1pPr>
              <a:defRPr sz="5000"/>
            </a:lvl1pPr>
          </a:lstStyle>
          <a:p>
            <a:r>
              <a:rPr lang="en-US" altLang="en-US"/>
              <a:t>Click to edit Master title style</a:t>
            </a:r>
          </a:p>
        </p:txBody>
      </p:sp>
      <p:sp>
        <p:nvSpPr>
          <p:cNvPr id="54275" name="Rectangle 3"/>
          <p:cNvSpPr>
            <a:spLocks noGrp="1" noChangeArrowheads="1"/>
          </p:cNvSpPr>
          <p:nvPr>
            <p:ph type="subTitle" idx="1"/>
          </p:nvPr>
        </p:nvSpPr>
        <p:spPr>
          <a:xfrm>
            <a:off x="2641600" y="3962400"/>
            <a:ext cx="8737600" cy="1752600"/>
          </a:xfrm>
        </p:spPr>
        <p:txBody>
          <a:bodyPr/>
          <a:lstStyle>
            <a:lvl1pPr marL="0" indent="0">
              <a:buFont typeface="Wingdings" pitchFamily="2" charset="2"/>
              <a:buNone/>
              <a:defRPr sz="2800"/>
            </a:lvl1pPr>
          </a:lstStyle>
          <a:p>
            <a:r>
              <a:rPr lang="en-US" altLang="en-US"/>
              <a:t>Click to edit Master subtitle style</a:t>
            </a:r>
          </a:p>
        </p:txBody>
      </p:sp>
      <p:sp>
        <p:nvSpPr>
          <p:cNvPr id="6" name="Rectangle 5"/>
          <p:cNvSpPr>
            <a:spLocks noGrp="1" noChangeArrowheads="1"/>
          </p:cNvSpPr>
          <p:nvPr>
            <p:ph type="ftr" sz="quarter" idx="10"/>
          </p:nvPr>
        </p:nvSpPr>
        <p:spPr>
          <a:xfrm>
            <a:off x="914400" y="6243638"/>
            <a:ext cx="7112000" cy="457200"/>
          </a:xfrm>
        </p:spPr>
        <p:txBody>
          <a:bodyPr/>
          <a:lstStyle>
            <a:lvl1pPr algn="ctr">
              <a:defRPr/>
            </a:lvl1pPr>
          </a:lstStyle>
          <a:p>
            <a:pPr>
              <a:defRPr/>
            </a:pPr>
            <a:r>
              <a:rPr lang="en-US" altLang="en-US" smtClean="0"/>
              <a:t>ADL, Oct 10, 2019</a:t>
            </a:r>
            <a:endParaRPr lang="en-US" altLang="en-US" dirty="0"/>
          </a:p>
        </p:txBody>
      </p:sp>
      <p:sp>
        <p:nvSpPr>
          <p:cNvPr id="7" name="Rectangle 6"/>
          <p:cNvSpPr>
            <a:spLocks noGrp="1" noChangeArrowheads="1"/>
          </p:cNvSpPr>
          <p:nvPr>
            <p:ph type="sldNum" sz="quarter" idx="11"/>
          </p:nvPr>
        </p:nvSpPr>
        <p:spPr/>
        <p:txBody>
          <a:bodyPr/>
          <a:lstStyle>
            <a:lvl1pPr>
              <a:defRPr/>
            </a:lvl1pPr>
          </a:lstStyle>
          <a:p>
            <a:pPr>
              <a:defRPr/>
            </a:pPr>
            <a:fld id="{4B1256F0-88B9-48EE-8C53-686074EE5BB5}" type="slidenum">
              <a:rPr lang="en-US" altLang="en-US"/>
              <a:pPr>
                <a:defRPr/>
              </a:pPr>
              <a:t>‹#›</a:t>
            </a:fld>
            <a:endParaRPr lang="en-US" altLang="en-US"/>
          </a:p>
        </p:txBody>
      </p:sp>
    </p:spTree>
    <p:extLst>
      <p:ext uri="{BB962C8B-B14F-4D97-AF65-F5344CB8AC3E}">
        <p14:creationId xmlns:p14="http://schemas.microsoft.com/office/powerpoint/2010/main" val="1441610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en-US" smtClean="0"/>
              <a:t>ADL, Oct 10, 2019</a:t>
            </a:r>
            <a:endParaRPr lang="en-US" alt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CBFB803B-8952-402F-A71A-B244E00861DC}" type="slidenum">
              <a:rPr lang="en-US" altLang="en-US"/>
              <a:pPr>
                <a:defRPr/>
              </a:pPr>
              <a:t>‹#›</a:t>
            </a:fld>
            <a:endParaRPr lang="en-US" altLang="en-US"/>
          </a:p>
        </p:txBody>
      </p:sp>
    </p:spTree>
    <p:extLst>
      <p:ext uri="{BB962C8B-B14F-4D97-AF65-F5344CB8AC3E}">
        <p14:creationId xmlns:p14="http://schemas.microsoft.com/office/powerpoint/2010/main" val="3226456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7813"/>
            <a:ext cx="2743200" cy="58531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7813"/>
            <a:ext cx="8026400" cy="58531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en-US" smtClean="0"/>
              <a:t>ADL, Oct 10, 2019</a:t>
            </a:r>
            <a:endParaRPr lang="en-US" alt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4B1F6302-11C0-4480-8196-146E016623F3}" type="slidenum">
              <a:rPr lang="en-US" altLang="en-US"/>
              <a:pPr>
                <a:defRPr/>
              </a:pPr>
              <a:t>‹#›</a:t>
            </a:fld>
            <a:endParaRPr lang="en-US" altLang="en-US"/>
          </a:p>
        </p:txBody>
      </p:sp>
    </p:spTree>
    <p:extLst>
      <p:ext uri="{BB962C8B-B14F-4D97-AF65-F5344CB8AC3E}">
        <p14:creationId xmlns:p14="http://schemas.microsoft.com/office/powerpoint/2010/main" val="2386483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en-US" smtClean="0"/>
              <a:t>ADL, Oct 10, 2019</a:t>
            </a:r>
            <a:endParaRPr lang="en-US" altLang="en-US" dirty="0"/>
          </a:p>
        </p:txBody>
      </p:sp>
      <p:sp>
        <p:nvSpPr>
          <p:cNvPr id="6" name="Rectangle 6"/>
          <p:cNvSpPr>
            <a:spLocks noGrp="1" noChangeArrowheads="1"/>
          </p:cNvSpPr>
          <p:nvPr>
            <p:ph type="sldNum" sz="quarter" idx="11"/>
          </p:nvPr>
        </p:nvSpPr>
        <p:spPr>
          <a:ln/>
        </p:spPr>
        <p:txBody>
          <a:bodyPr/>
          <a:lstStyle>
            <a:lvl1pPr>
              <a:defRPr/>
            </a:lvl1pPr>
          </a:lstStyle>
          <a:p>
            <a:pPr>
              <a:defRPr/>
            </a:pPr>
            <a:fld id="{6A800B96-E340-41E1-9073-CBBEAA7ABD3C}" type="slidenum">
              <a:rPr lang="en-US" altLang="en-US"/>
              <a:pPr>
                <a:defRPr/>
              </a:pPr>
              <a:t>‹#›</a:t>
            </a:fld>
            <a:endParaRPr lang="en-US" altLang="en-US"/>
          </a:p>
        </p:txBody>
      </p:sp>
    </p:spTree>
    <p:extLst>
      <p:ext uri="{BB962C8B-B14F-4D97-AF65-F5344CB8AC3E}">
        <p14:creationId xmlns:p14="http://schemas.microsoft.com/office/powerpoint/2010/main" val="8956076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600201"/>
            <a:ext cx="53848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941763"/>
            <a:ext cx="53848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a:spLocks noGrp="1" noChangeArrowheads="1"/>
          </p:cNvSpPr>
          <p:nvPr>
            <p:ph type="ftr" sz="quarter" idx="10"/>
          </p:nvPr>
        </p:nvSpPr>
        <p:spPr>
          <a:ln/>
        </p:spPr>
        <p:txBody>
          <a:bodyPr/>
          <a:lstStyle>
            <a:lvl1pPr>
              <a:defRPr/>
            </a:lvl1pPr>
          </a:lstStyle>
          <a:p>
            <a:pPr>
              <a:defRPr/>
            </a:pPr>
            <a:r>
              <a:rPr lang="en-US" altLang="en-US" smtClean="0"/>
              <a:t>ADL, Oct 10, 2019</a:t>
            </a:r>
            <a:endParaRPr lang="en-US" altLang="en-US" dirty="0"/>
          </a:p>
        </p:txBody>
      </p:sp>
      <p:sp>
        <p:nvSpPr>
          <p:cNvPr id="7" name="Rectangle 6"/>
          <p:cNvSpPr>
            <a:spLocks noGrp="1" noChangeArrowheads="1"/>
          </p:cNvSpPr>
          <p:nvPr>
            <p:ph type="sldNum" sz="quarter" idx="11"/>
          </p:nvPr>
        </p:nvSpPr>
        <p:spPr>
          <a:ln/>
        </p:spPr>
        <p:txBody>
          <a:bodyPr/>
          <a:lstStyle>
            <a:lvl1pPr>
              <a:defRPr/>
            </a:lvl1pPr>
          </a:lstStyle>
          <a:p>
            <a:pPr>
              <a:defRPr/>
            </a:pPr>
            <a:fld id="{F3C1CFDD-3C5F-4286-9C94-2AA788FC88D1}" type="slidenum">
              <a:rPr lang="en-US" altLang="en-US"/>
              <a:pPr>
                <a:defRPr/>
              </a:pPr>
              <a:t>‹#›</a:t>
            </a:fld>
            <a:endParaRPr lang="en-US" altLang="en-US"/>
          </a:p>
        </p:txBody>
      </p:sp>
    </p:spTree>
    <p:extLst>
      <p:ext uri="{BB962C8B-B14F-4D97-AF65-F5344CB8AC3E}">
        <p14:creationId xmlns:p14="http://schemas.microsoft.com/office/powerpoint/2010/main" val="960874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en-US" smtClean="0"/>
              <a:t>ADL, Oct 10, 2019</a:t>
            </a:r>
            <a:endParaRPr lang="en-US" alt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09BF91C3-4DC8-4412-86BD-7EDA41606D7A}" type="slidenum">
              <a:rPr lang="en-US" altLang="en-US"/>
              <a:pPr>
                <a:defRPr/>
              </a:pPr>
              <a:t>‹#›</a:t>
            </a:fld>
            <a:endParaRPr lang="en-US" altLang="en-US"/>
          </a:p>
        </p:txBody>
      </p:sp>
    </p:spTree>
    <p:extLst>
      <p:ext uri="{BB962C8B-B14F-4D97-AF65-F5344CB8AC3E}">
        <p14:creationId xmlns:p14="http://schemas.microsoft.com/office/powerpoint/2010/main" val="872876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en-US" smtClean="0"/>
              <a:t>ADL, Oct 10, 2019</a:t>
            </a:r>
            <a:endParaRPr lang="en-US" alt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A837D095-C475-468E-B55A-5AAB6E83C48F}" type="slidenum">
              <a:rPr lang="en-US" altLang="en-US"/>
              <a:pPr>
                <a:defRPr/>
              </a:pPr>
              <a:t>‹#›</a:t>
            </a:fld>
            <a:endParaRPr lang="en-US" altLang="en-US"/>
          </a:p>
        </p:txBody>
      </p:sp>
    </p:spTree>
    <p:extLst>
      <p:ext uri="{BB962C8B-B14F-4D97-AF65-F5344CB8AC3E}">
        <p14:creationId xmlns:p14="http://schemas.microsoft.com/office/powerpoint/2010/main" val="3749437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en-US" smtClean="0"/>
              <a:t>ADL, Oct 10, 2019</a:t>
            </a:r>
            <a:endParaRPr lang="en-US" altLang="en-US" dirty="0"/>
          </a:p>
        </p:txBody>
      </p:sp>
      <p:sp>
        <p:nvSpPr>
          <p:cNvPr id="6" name="Rectangle 6"/>
          <p:cNvSpPr>
            <a:spLocks noGrp="1" noChangeArrowheads="1"/>
          </p:cNvSpPr>
          <p:nvPr>
            <p:ph type="sldNum" sz="quarter" idx="11"/>
          </p:nvPr>
        </p:nvSpPr>
        <p:spPr>
          <a:ln/>
        </p:spPr>
        <p:txBody>
          <a:bodyPr/>
          <a:lstStyle>
            <a:lvl1pPr>
              <a:defRPr/>
            </a:lvl1pPr>
          </a:lstStyle>
          <a:p>
            <a:pPr>
              <a:defRPr/>
            </a:pPr>
            <a:fld id="{D1F2E54C-6748-4117-AA15-93F730709AF8}" type="slidenum">
              <a:rPr lang="en-US" altLang="en-US"/>
              <a:pPr>
                <a:defRPr/>
              </a:pPr>
              <a:t>‹#›</a:t>
            </a:fld>
            <a:endParaRPr lang="en-US" altLang="en-US"/>
          </a:p>
        </p:txBody>
      </p:sp>
    </p:spTree>
    <p:extLst>
      <p:ext uri="{BB962C8B-B14F-4D97-AF65-F5344CB8AC3E}">
        <p14:creationId xmlns:p14="http://schemas.microsoft.com/office/powerpoint/2010/main" val="3534215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ftr" sz="quarter" idx="10"/>
          </p:nvPr>
        </p:nvSpPr>
        <p:spPr>
          <a:ln/>
        </p:spPr>
        <p:txBody>
          <a:bodyPr/>
          <a:lstStyle>
            <a:lvl1pPr>
              <a:defRPr/>
            </a:lvl1pPr>
          </a:lstStyle>
          <a:p>
            <a:pPr>
              <a:defRPr/>
            </a:pPr>
            <a:r>
              <a:rPr lang="en-US" altLang="en-US" smtClean="0"/>
              <a:t>ADL, Oct 10, 2019</a:t>
            </a:r>
            <a:endParaRPr lang="en-US" altLang="en-US" dirty="0"/>
          </a:p>
        </p:txBody>
      </p:sp>
      <p:sp>
        <p:nvSpPr>
          <p:cNvPr id="8" name="Rectangle 6"/>
          <p:cNvSpPr>
            <a:spLocks noGrp="1" noChangeArrowheads="1"/>
          </p:cNvSpPr>
          <p:nvPr>
            <p:ph type="sldNum" sz="quarter" idx="11"/>
          </p:nvPr>
        </p:nvSpPr>
        <p:spPr>
          <a:ln/>
        </p:spPr>
        <p:txBody>
          <a:bodyPr/>
          <a:lstStyle>
            <a:lvl1pPr>
              <a:defRPr/>
            </a:lvl1pPr>
          </a:lstStyle>
          <a:p>
            <a:pPr>
              <a:defRPr/>
            </a:pPr>
            <a:fld id="{4DFDE47E-5550-4E36-872B-CD1F66F30C34}" type="slidenum">
              <a:rPr lang="en-US" altLang="en-US"/>
              <a:pPr>
                <a:defRPr/>
              </a:pPr>
              <a:t>‹#›</a:t>
            </a:fld>
            <a:endParaRPr lang="en-US" altLang="en-US"/>
          </a:p>
        </p:txBody>
      </p:sp>
    </p:spTree>
    <p:extLst>
      <p:ext uri="{BB962C8B-B14F-4D97-AF65-F5344CB8AC3E}">
        <p14:creationId xmlns:p14="http://schemas.microsoft.com/office/powerpoint/2010/main" val="36554868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ftr" sz="quarter" idx="10"/>
          </p:nvPr>
        </p:nvSpPr>
        <p:spPr>
          <a:ln/>
        </p:spPr>
        <p:txBody>
          <a:bodyPr/>
          <a:lstStyle>
            <a:lvl1pPr>
              <a:defRPr/>
            </a:lvl1pPr>
          </a:lstStyle>
          <a:p>
            <a:pPr>
              <a:defRPr/>
            </a:pPr>
            <a:r>
              <a:rPr lang="en-US" altLang="en-US" smtClean="0"/>
              <a:t>ADL, Oct 10, 2019</a:t>
            </a:r>
            <a:endParaRPr lang="en-US" altLang="en-US" dirty="0"/>
          </a:p>
        </p:txBody>
      </p:sp>
      <p:sp>
        <p:nvSpPr>
          <p:cNvPr id="4" name="Rectangle 6"/>
          <p:cNvSpPr>
            <a:spLocks noGrp="1" noChangeArrowheads="1"/>
          </p:cNvSpPr>
          <p:nvPr>
            <p:ph type="sldNum" sz="quarter" idx="11"/>
          </p:nvPr>
        </p:nvSpPr>
        <p:spPr>
          <a:ln/>
        </p:spPr>
        <p:txBody>
          <a:bodyPr/>
          <a:lstStyle>
            <a:lvl1pPr>
              <a:defRPr/>
            </a:lvl1pPr>
          </a:lstStyle>
          <a:p>
            <a:pPr>
              <a:defRPr/>
            </a:pPr>
            <a:fld id="{AA841D7C-6881-4687-9E7E-EA249A2FAD5A}" type="slidenum">
              <a:rPr lang="en-US" altLang="en-US"/>
              <a:pPr>
                <a:defRPr/>
              </a:pPr>
              <a:t>‹#›</a:t>
            </a:fld>
            <a:endParaRPr lang="en-US" altLang="en-US"/>
          </a:p>
        </p:txBody>
      </p:sp>
    </p:spTree>
    <p:extLst>
      <p:ext uri="{BB962C8B-B14F-4D97-AF65-F5344CB8AC3E}">
        <p14:creationId xmlns:p14="http://schemas.microsoft.com/office/powerpoint/2010/main" val="2169933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ltLang="en-US" smtClean="0"/>
              <a:t>ADL, Oct 10, 2019</a:t>
            </a:r>
            <a:endParaRPr lang="en-US" altLang="en-US" dirty="0"/>
          </a:p>
        </p:txBody>
      </p:sp>
      <p:sp>
        <p:nvSpPr>
          <p:cNvPr id="3" name="Rectangle 6"/>
          <p:cNvSpPr>
            <a:spLocks noGrp="1" noChangeArrowheads="1"/>
          </p:cNvSpPr>
          <p:nvPr>
            <p:ph type="sldNum" sz="quarter" idx="11"/>
          </p:nvPr>
        </p:nvSpPr>
        <p:spPr>
          <a:ln/>
        </p:spPr>
        <p:txBody>
          <a:bodyPr/>
          <a:lstStyle>
            <a:lvl1pPr>
              <a:defRPr/>
            </a:lvl1pPr>
          </a:lstStyle>
          <a:p>
            <a:pPr>
              <a:defRPr/>
            </a:pPr>
            <a:fld id="{3C86E2BA-9042-4BC0-B54D-BCD7452B866C}" type="slidenum">
              <a:rPr lang="en-US" altLang="en-US"/>
              <a:pPr>
                <a:defRPr/>
              </a:pPr>
              <a:t>‹#›</a:t>
            </a:fld>
            <a:endParaRPr lang="en-US" altLang="en-US"/>
          </a:p>
        </p:txBody>
      </p:sp>
    </p:spTree>
    <p:extLst>
      <p:ext uri="{BB962C8B-B14F-4D97-AF65-F5344CB8AC3E}">
        <p14:creationId xmlns:p14="http://schemas.microsoft.com/office/powerpoint/2010/main" val="2125554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en-US" smtClean="0"/>
              <a:t>ADL, Oct 10, 2019</a:t>
            </a:r>
            <a:endParaRPr lang="en-US" altLang="en-US" dirty="0"/>
          </a:p>
        </p:txBody>
      </p:sp>
      <p:sp>
        <p:nvSpPr>
          <p:cNvPr id="6" name="Rectangle 6"/>
          <p:cNvSpPr>
            <a:spLocks noGrp="1" noChangeArrowheads="1"/>
          </p:cNvSpPr>
          <p:nvPr>
            <p:ph type="sldNum" sz="quarter" idx="11"/>
          </p:nvPr>
        </p:nvSpPr>
        <p:spPr>
          <a:ln/>
        </p:spPr>
        <p:txBody>
          <a:bodyPr/>
          <a:lstStyle>
            <a:lvl1pPr>
              <a:defRPr/>
            </a:lvl1pPr>
          </a:lstStyle>
          <a:p>
            <a:pPr>
              <a:defRPr/>
            </a:pPr>
            <a:fld id="{48235FFE-4E95-41F7-8729-5E6E18727227}" type="slidenum">
              <a:rPr lang="en-US" altLang="en-US"/>
              <a:pPr>
                <a:defRPr/>
              </a:pPr>
              <a:t>‹#›</a:t>
            </a:fld>
            <a:endParaRPr lang="en-US" altLang="en-US"/>
          </a:p>
        </p:txBody>
      </p:sp>
    </p:spTree>
    <p:extLst>
      <p:ext uri="{BB962C8B-B14F-4D97-AF65-F5344CB8AC3E}">
        <p14:creationId xmlns:p14="http://schemas.microsoft.com/office/powerpoint/2010/main" val="1496355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en-US" smtClean="0"/>
              <a:t>ADL, Oct 10, 2019</a:t>
            </a:r>
            <a:endParaRPr lang="en-US" altLang="en-US" dirty="0"/>
          </a:p>
        </p:txBody>
      </p:sp>
      <p:sp>
        <p:nvSpPr>
          <p:cNvPr id="6" name="Rectangle 6"/>
          <p:cNvSpPr>
            <a:spLocks noGrp="1" noChangeArrowheads="1"/>
          </p:cNvSpPr>
          <p:nvPr>
            <p:ph type="sldNum" sz="quarter" idx="11"/>
          </p:nvPr>
        </p:nvSpPr>
        <p:spPr>
          <a:ln/>
        </p:spPr>
        <p:txBody>
          <a:bodyPr/>
          <a:lstStyle>
            <a:lvl1pPr>
              <a:defRPr/>
            </a:lvl1pPr>
          </a:lstStyle>
          <a:p>
            <a:pPr>
              <a:defRPr/>
            </a:pPr>
            <a:fld id="{90BE552E-4478-4036-BA25-FF7ACAEFD285}" type="slidenum">
              <a:rPr lang="en-US" altLang="en-US"/>
              <a:pPr>
                <a:defRPr/>
              </a:pPr>
              <a:t>‹#›</a:t>
            </a:fld>
            <a:endParaRPr lang="en-US" altLang="en-US"/>
          </a:p>
        </p:txBody>
      </p:sp>
    </p:spTree>
    <p:extLst>
      <p:ext uri="{BB962C8B-B14F-4D97-AF65-F5344CB8AC3E}">
        <p14:creationId xmlns:p14="http://schemas.microsoft.com/office/powerpoint/2010/main" val="2158675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7814"/>
            <a:ext cx="10972800" cy="1139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609600" y="1600201"/>
            <a:ext cx="10972800" cy="4530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3253" name="Rectangle 5"/>
          <p:cNvSpPr>
            <a:spLocks noGrp="1" noChangeArrowheads="1"/>
          </p:cNvSpPr>
          <p:nvPr>
            <p:ph type="ftr" sz="quarter" idx="3"/>
          </p:nvPr>
        </p:nvSpPr>
        <p:spPr bwMode="auto">
          <a:xfrm>
            <a:off x="609600" y="6248400"/>
            <a:ext cx="7416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ClrTx/>
              <a:buSzTx/>
              <a:buFontTx/>
              <a:buNone/>
              <a:defRPr sz="1200">
                <a:latin typeface="+mj-lt"/>
              </a:defRPr>
            </a:lvl1pPr>
          </a:lstStyle>
          <a:p>
            <a:pPr>
              <a:defRPr/>
            </a:pPr>
            <a:r>
              <a:rPr lang="en-US" altLang="en-US" smtClean="0"/>
              <a:t>ADL, Oct 10, 2019</a:t>
            </a:r>
            <a:endParaRPr lang="en-US" altLang="en-US" dirty="0"/>
          </a:p>
        </p:txBody>
      </p:sp>
      <p:sp>
        <p:nvSpPr>
          <p:cNvPr id="53254" name="Rectangle 6"/>
          <p:cNvSpPr>
            <a:spLocks noGrp="1" noChangeArrowheads="1"/>
          </p:cNvSpPr>
          <p:nvPr>
            <p:ph type="sldNum" sz="quarter" idx="4"/>
          </p:nvPr>
        </p:nvSpPr>
        <p:spPr bwMode="auto">
          <a:xfrm>
            <a:off x="8737600" y="6243638"/>
            <a:ext cx="2844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ClrTx/>
              <a:buSzTx/>
              <a:buFontTx/>
              <a:buNone/>
              <a:defRPr sz="1200">
                <a:latin typeface="+mj-lt"/>
              </a:defRPr>
            </a:lvl1pPr>
          </a:lstStyle>
          <a:p>
            <a:pPr>
              <a:defRPr/>
            </a:pPr>
            <a:fld id="{87098A94-D482-4804-A3D4-A50318B202A5}" type="slidenum">
              <a:rPr lang="en-US" altLang="en-US"/>
              <a:pPr>
                <a:defRPr/>
              </a:pPr>
              <a:t>‹#›</a:t>
            </a:fld>
            <a:endParaRPr lang="en-US" altLang="en-US"/>
          </a:p>
        </p:txBody>
      </p:sp>
      <p:sp>
        <p:nvSpPr>
          <p:cNvPr id="1030" name="Freeform 7"/>
          <p:cNvSpPr>
            <a:spLocks noChangeArrowheads="1"/>
          </p:cNvSpPr>
          <p:nvPr/>
        </p:nvSpPr>
        <p:spPr bwMode="auto">
          <a:xfrm>
            <a:off x="508000" y="228600"/>
            <a:ext cx="10972800" cy="6096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sz="3000"/>
          </a:p>
        </p:txBody>
      </p:sp>
      <p:sp>
        <p:nvSpPr>
          <p:cNvPr id="1031" name="Line 8"/>
          <p:cNvSpPr>
            <a:spLocks noChangeShapeType="1"/>
          </p:cNvSpPr>
          <p:nvPr/>
        </p:nvSpPr>
        <p:spPr bwMode="auto">
          <a:xfrm>
            <a:off x="609600" y="6172200"/>
            <a:ext cx="109728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endParaRPr lang="en-US" sz="3000"/>
          </a:p>
        </p:txBody>
      </p:sp>
    </p:spTree>
  </p:cSld>
  <p:clrMap bg1="lt1" tx1="dk1" bg2="lt2" tx2="dk2" accent1="accent1" accent2="accent2" accent3="accent3" accent4="accent4" accent5="accent5" accent6="accent6" hlink="hlink" folHlink="folHlink"/>
  <p:sldLayoutIdLst>
    <p:sldLayoutId id="2147484086" r:id="rId1"/>
    <p:sldLayoutId id="2147484074" r:id="rId2"/>
    <p:sldLayoutId id="2147484075" r:id="rId3"/>
    <p:sldLayoutId id="2147484076" r:id="rId4"/>
    <p:sldLayoutId id="2147484077" r:id="rId5"/>
    <p:sldLayoutId id="2147484078" r:id="rId6"/>
    <p:sldLayoutId id="2147484079" r:id="rId7"/>
    <p:sldLayoutId id="2147484080" r:id="rId8"/>
    <p:sldLayoutId id="2147484081" r:id="rId9"/>
    <p:sldLayoutId id="2147484082" r:id="rId10"/>
    <p:sldLayoutId id="2147484083" r:id="rId11"/>
    <p:sldLayoutId id="2147484084" r:id="rId12"/>
    <p:sldLayoutId id="2147484085" r:id="rId13"/>
  </p:sldLayoutIdLst>
  <p:hf hdr="0" dt="0"/>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defRPr>
      </a:lvl2pPr>
      <a:lvl3pPr algn="l" rtl="0" eaLnBrk="0" fontAlgn="base" hangingPunct="0">
        <a:spcBef>
          <a:spcPct val="0"/>
        </a:spcBef>
        <a:spcAft>
          <a:spcPct val="0"/>
        </a:spcAft>
        <a:defRPr sz="4200">
          <a:solidFill>
            <a:schemeClr val="tx2"/>
          </a:solidFill>
          <a:latin typeface="Garamond" pitchFamily="18" charset="0"/>
        </a:defRPr>
      </a:lvl3pPr>
      <a:lvl4pPr algn="l" rtl="0" eaLnBrk="0" fontAlgn="base" hangingPunct="0">
        <a:spcBef>
          <a:spcPct val="0"/>
        </a:spcBef>
        <a:spcAft>
          <a:spcPct val="0"/>
        </a:spcAft>
        <a:defRPr sz="4200">
          <a:solidFill>
            <a:schemeClr val="tx2"/>
          </a:solidFill>
          <a:latin typeface="Garamond" pitchFamily="18" charset="0"/>
        </a:defRPr>
      </a:lvl4pPr>
      <a:lvl5pPr algn="l" rtl="0" eaLnBrk="0" fontAlgn="base" hangingPunct="0">
        <a:spcBef>
          <a:spcPct val="0"/>
        </a:spcBef>
        <a:spcAft>
          <a:spcPct val="0"/>
        </a:spcAft>
        <a:defRPr sz="4200">
          <a:solidFill>
            <a:schemeClr val="tx2"/>
          </a:solidFill>
          <a:latin typeface="Garamond" pitchFamily="18" charset="0"/>
        </a:defRPr>
      </a:lvl5pPr>
      <a:lvl6pPr marL="457200" algn="l" rtl="0" fontAlgn="base">
        <a:spcBef>
          <a:spcPct val="0"/>
        </a:spcBef>
        <a:spcAft>
          <a:spcPct val="0"/>
        </a:spcAft>
        <a:defRPr sz="4200">
          <a:solidFill>
            <a:schemeClr val="tx2"/>
          </a:solidFill>
          <a:latin typeface="Garamond" pitchFamily="18" charset="0"/>
        </a:defRPr>
      </a:lvl6pPr>
      <a:lvl7pPr marL="914400" algn="l" rtl="0" fontAlgn="base">
        <a:spcBef>
          <a:spcPct val="0"/>
        </a:spcBef>
        <a:spcAft>
          <a:spcPct val="0"/>
        </a:spcAft>
        <a:defRPr sz="4200">
          <a:solidFill>
            <a:schemeClr val="tx2"/>
          </a:solidFill>
          <a:latin typeface="Garamond" pitchFamily="18" charset="0"/>
        </a:defRPr>
      </a:lvl7pPr>
      <a:lvl8pPr marL="1371600" algn="l" rtl="0" fontAlgn="base">
        <a:spcBef>
          <a:spcPct val="0"/>
        </a:spcBef>
        <a:spcAft>
          <a:spcPct val="0"/>
        </a:spcAft>
        <a:defRPr sz="4200">
          <a:solidFill>
            <a:schemeClr val="tx2"/>
          </a:solidFill>
          <a:latin typeface="Garamond" pitchFamily="18" charset="0"/>
        </a:defRPr>
      </a:lvl8pPr>
      <a:lvl9pPr marL="1828800" algn="l" rtl="0" fontAlgn="base">
        <a:spcBef>
          <a:spcPct val="0"/>
        </a:spcBef>
        <a:spcAft>
          <a:spcPct val="0"/>
        </a:spcAft>
        <a:defRPr sz="42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slideLayout" Target="../slideLayouts/slideLayout2.xml"/><Relationship Id="rId5" Type="http://schemas.openxmlformats.org/officeDocument/2006/relationships/image" Target="../media/image70.emf"/><Relationship Id="rId4" Type="http://schemas.openxmlformats.org/officeDocument/2006/relationships/image" Target="../media/image69.emf"/></Relationships>
</file>

<file path=ppt/slides/_rels/slide145.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5.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43472" y="1448780"/>
            <a:ext cx="9999724" cy="1752600"/>
          </a:xfrm>
        </p:spPr>
        <p:txBody>
          <a:bodyPr/>
          <a:lstStyle/>
          <a:p>
            <a:r>
              <a:rPr lang="en-US" sz="6000" dirty="0"/>
              <a:t>Lifelong and Continual </a:t>
            </a:r>
            <a:r>
              <a:rPr lang="en-US" sz="6000" dirty="0" smtClean="0"/>
              <a:t>Learning</a:t>
            </a:r>
            <a:endParaRPr lang="en-US" sz="4800" dirty="0"/>
          </a:p>
        </p:txBody>
      </p:sp>
      <p:sp>
        <p:nvSpPr>
          <p:cNvPr id="3" name="Subtitle 2"/>
          <p:cNvSpPr>
            <a:spLocks noGrp="1"/>
          </p:cNvSpPr>
          <p:nvPr>
            <p:ph type="subTitle" idx="1"/>
          </p:nvPr>
        </p:nvSpPr>
        <p:spPr>
          <a:xfrm>
            <a:off x="3647728" y="4165739"/>
            <a:ext cx="7695468" cy="1752600"/>
          </a:xfrm>
        </p:spPr>
        <p:txBody>
          <a:bodyPr/>
          <a:lstStyle/>
          <a:p>
            <a:pPr algn="ctr">
              <a:lnSpc>
                <a:spcPct val="120000"/>
              </a:lnSpc>
              <a:spcBef>
                <a:spcPts val="0"/>
              </a:spcBef>
            </a:pPr>
            <a:r>
              <a:rPr lang="en-US" dirty="0" smtClean="0"/>
              <a:t>Bing Liu</a:t>
            </a:r>
          </a:p>
          <a:p>
            <a:pPr>
              <a:lnSpc>
                <a:spcPct val="120000"/>
              </a:lnSpc>
              <a:spcBef>
                <a:spcPts val="0"/>
              </a:spcBef>
            </a:pPr>
            <a:r>
              <a:rPr lang="en-US" sz="2600" dirty="0" smtClean="0"/>
              <a:t>University of Illinois at Chicago &amp; Peking University</a:t>
            </a:r>
            <a:endParaRPr lang="en-US" sz="2600" dirty="0"/>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60082" y="4045255"/>
            <a:ext cx="1206232" cy="1603521"/>
          </a:xfrm>
          <a:prstGeom prst="rect">
            <a:avLst/>
          </a:prstGeom>
        </p:spPr>
      </p:pic>
      <p:pic>
        <p:nvPicPr>
          <p:cNvPr id="5" name="Picture 4"/>
          <p:cNvPicPr>
            <a:picLocks noChangeAspect="1"/>
          </p:cNvPicPr>
          <p:nvPr/>
        </p:nvPicPr>
        <p:blipFill>
          <a:blip r:embed="rId3"/>
          <a:stretch>
            <a:fillRect/>
          </a:stretch>
        </p:blipFill>
        <p:spPr>
          <a:xfrm>
            <a:off x="2466314" y="4005064"/>
            <a:ext cx="1217418" cy="1683905"/>
          </a:xfrm>
          <a:prstGeom prst="rect">
            <a:avLst/>
          </a:prstGeom>
        </p:spPr>
      </p:pic>
    </p:spTree>
    <p:extLst>
      <p:ext uri="{BB962C8B-B14F-4D97-AF65-F5344CB8AC3E}">
        <p14:creationId xmlns:p14="http://schemas.microsoft.com/office/powerpoint/2010/main" val="15729726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Observation: knowledge shared across domains</a:t>
            </a:r>
          </a:p>
        </p:txBody>
      </p:sp>
      <p:sp>
        <p:nvSpPr>
          <p:cNvPr id="3" name="Content Placeholder 2"/>
          <p:cNvSpPr>
            <a:spLocks noGrp="1"/>
          </p:cNvSpPr>
          <p:nvPr>
            <p:ph idx="1"/>
          </p:nvPr>
        </p:nvSpPr>
        <p:spPr>
          <a:xfrm>
            <a:off x="609600" y="1484787"/>
            <a:ext cx="10972800" cy="4530725"/>
          </a:xfrm>
        </p:spPr>
        <p:txBody>
          <a:bodyPr/>
          <a:lstStyle/>
          <a:p>
            <a:r>
              <a:rPr lang="en-US" dirty="0">
                <a:solidFill>
                  <a:srgbClr val="FF0000"/>
                </a:solidFill>
              </a:rPr>
              <a:t>Experience in </a:t>
            </a:r>
            <a:r>
              <a:rPr lang="en-US" dirty="0" smtClean="0">
                <a:solidFill>
                  <a:srgbClr val="FF0000"/>
                </a:solidFill>
              </a:rPr>
              <a:t>2</a:t>
            </a:r>
            <a:r>
              <a:rPr lang="en-US" sz="2000" dirty="0" smtClean="0">
                <a:solidFill>
                  <a:srgbClr val="FF0000"/>
                </a:solidFill>
              </a:rPr>
              <a:t> </a:t>
            </a:r>
            <a:r>
              <a:rPr lang="en-US" dirty="0">
                <a:solidFill>
                  <a:srgbClr val="FF0000"/>
                </a:solidFill>
              </a:rPr>
              <a:t>startups</a:t>
            </a:r>
            <a:r>
              <a:rPr lang="en-US" dirty="0"/>
              <a:t>: After working on numerous SA projects for clients, I realized</a:t>
            </a:r>
          </a:p>
          <a:p>
            <a:pPr lvl="1"/>
            <a:r>
              <a:rPr lang="en-US" dirty="0">
                <a:solidFill>
                  <a:srgbClr val="0000FF"/>
                </a:solidFill>
              </a:rPr>
              <a:t>a lot of sharing of concepts across domains </a:t>
            </a:r>
            <a:r>
              <a:rPr lang="en-US" dirty="0"/>
              <a:t>(product categories)</a:t>
            </a:r>
            <a:endParaRPr lang="en-US" dirty="0">
              <a:solidFill>
                <a:srgbClr val="0000FF"/>
              </a:solidFill>
            </a:endParaRPr>
          </a:p>
          <a:p>
            <a:pPr>
              <a:spcBef>
                <a:spcPts val="1800"/>
              </a:spcBef>
            </a:pPr>
            <a:r>
              <a:rPr lang="en-US" dirty="0"/>
              <a:t>Easy to see this about sentiment words, </a:t>
            </a:r>
          </a:p>
          <a:p>
            <a:pPr lvl="1"/>
            <a:r>
              <a:rPr lang="en-US" dirty="0"/>
              <a:t>e.g., </a:t>
            </a:r>
            <a:r>
              <a:rPr lang="en-US" i="1" dirty="0"/>
              <a:t>good, bad, poor, terrible</a:t>
            </a:r>
            <a:r>
              <a:rPr lang="en-US" dirty="0"/>
              <a:t>, etc. </a:t>
            </a:r>
          </a:p>
          <a:p>
            <a:pPr>
              <a:spcBef>
                <a:spcPts val="1200"/>
              </a:spcBef>
            </a:pPr>
            <a:r>
              <a:rPr lang="en-US" dirty="0"/>
              <a:t>Aspect grouping is shared too </a:t>
            </a:r>
          </a:p>
          <a:p>
            <a:pPr lvl="1"/>
            <a:r>
              <a:rPr lang="en-US" dirty="0">
                <a:solidFill>
                  <a:srgbClr val="FF0000"/>
                </a:solidFill>
              </a:rPr>
              <a:t>picture = photo</a:t>
            </a:r>
            <a:r>
              <a:rPr lang="en-US" dirty="0"/>
              <a:t> and </a:t>
            </a:r>
            <a:r>
              <a:rPr lang="en-US" dirty="0">
                <a:solidFill>
                  <a:srgbClr val="FF0000"/>
                </a:solidFill>
              </a:rPr>
              <a:t>expensive = price </a:t>
            </a:r>
          </a:p>
          <a:p>
            <a:r>
              <a:rPr lang="en-US" dirty="0"/>
              <a:t>A great deal of product features/aspect sharing too …</a:t>
            </a:r>
          </a:p>
          <a:p>
            <a:pPr lvl="1"/>
            <a:endParaRPr lang="en-US" dirty="0">
              <a:solidFill>
                <a:srgbClr val="FF0000"/>
              </a:solidFill>
            </a:endParaRPr>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10</a:t>
            </a:fld>
            <a:endParaRPr lang="en-US" altLang="en-US"/>
          </a:p>
        </p:txBody>
      </p:sp>
      <p:sp>
        <p:nvSpPr>
          <p:cNvPr id="6" name="Footer Placeholder 5"/>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152417924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a:lstStyle/>
          <a:p>
            <a:r>
              <a:rPr lang="en-US" altLang="zh-CN" dirty="0" smtClean="0">
                <a:ea typeface="宋体" panose="02010600030101010101" pitchFamily="2" charset="-122"/>
              </a:rPr>
              <a:t>Lifelong Information Extraction </a:t>
            </a:r>
            <a:endParaRPr lang="zh-CN" altLang="en-US" dirty="0" smtClean="0">
              <a:ea typeface="宋体" panose="02010600030101010101" pitchFamily="2" charset="-122"/>
            </a:endParaRPr>
          </a:p>
        </p:txBody>
      </p:sp>
      <p:sp>
        <p:nvSpPr>
          <p:cNvPr id="3" name="内容占位符 2"/>
          <p:cNvSpPr>
            <a:spLocks noGrp="1"/>
          </p:cNvSpPr>
          <p:nvPr>
            <p:ph idx="1"/>
          </p:nvPr>
        </p:nvSpPr>
        <p:spPr/>
        <p:txBody>
          <a:bodyPr/>
          <a:lstStyle/>
          <a:p>
            <a:pPr eaLnBrk="1" hangingPunct="1">
              <a:lnSpc>
                <a:spcPct val="90000"/>
              </a:lnSpc>
            </a:pPr>
            <a:r>
              <a:rPr lang="en-US" altLang="en-US" dirty="0" smtClean="0"/>
              <a:t>Specifically: aspect extraction</a:t>
            </a:r>
          </a:p>
          <a:p>
            <a:pPr eaLnBrk="1" hangingPunct="1">
              <a:lnSpc>
                <a:spcPct val="90000"/>
              </a:lnSpc>
            </a:pPr>
            <a:endParaRPr lang="en-US" altLang="en-US" dirty="0"/>
          </a:p>
          <a:p>
            <a:pPr eaLnBrk="1" hangingPunct="1">
              <a:lnSpc>
                <a:spcPct val="90000"/>
              </a:lnSpc>
            </a:pPr>
            <a:r>
              <a:rPr lang="en-US" altLang="en-US" dirty="0" smtClean="0"/>
              <a:t>“</a:t>
            </a:r>
            <a:r>
              <a:rPr lang="en-US" altLang="en-US" i="1" dirty="0"/>
              <a:t>The size is great, but pictures are poor</a:t>
            </a:r>
            <a:r>
              <a:rPr lang="en-US" altLang="en-US" dirty="0"/>
              <a:t>.” </a:t>
            </a:r>
          </a:p>
          <a:p>
            <a:pPr lvl="1" eaLnBrk="1" hangingPunct="1">
              <a:lnSpc>
                <a:spcPct val="90000"/>
              </a:lnSpc>
            </a:pPr>
            <a:r>
              <a:rPr lang="en-US" altLang="en-US" dirty="0" smtClean="0">
                <a:solidFill>
                  <a:srgbClr val="0000FF"/>
                </a:solidFill>
              </a:rPr>
              <a:t>Aspects </a:t>
            </a:r>
            <a:r>
              <a:rPr lang="en-US" altLang="en-US" dirty="0"/>
              <a:t>(product features)</a:t>
            </a:r>
            <a:r>
              <a:rPr lang="en-US" altLang="en-US" dirty="0" smtClean="0">
                <a:solidFill>
                  <a:srgbClr val="0000FF"/>
                </a:solidFill>
              </a:rPr>
              <a:t>: </a:t>
            </a:r>
            <a:r>
              <a:rPr lang="en-US" altLang="en-US" dirty="0">
                <a:solidFill>
                  <a:srgbClr val="FF0000"/>
                </a:solidFill>
              </a:rPr>
              <a:t>size, picture </a:t>
            </a:r>
            <a:endParaRPr lang="en-US" dirty="0"/>
          </a:p>
          <a:p>
            <a:endParaRPr lang="en-US" altLang="zh-CN" dirty="0" smtClean="0">
              <a:ea typeface="宋体" panose="02010600030101010101" pitchFamily="2" charset="-122"/>
            </a:endParaRPr>
          </a:p>
          <a:p>
            <a:r>
              <a:rPr lang="en-US" altLang="zh-CN" dirty="0" smtClean="0">
                <a:ea typeface="宋体" panose="02010600030101010101" pitchFamily="2" charset="-122"/>
              </a:rPr>
              <a:t>An effective approach</a:t>
            </a:r>
          </a:p>
          <a:p>
            <a:pPr lvl="1"/>
            <a:r>
              <a:rPr lang="en-US" altLang="zh-CN" dirty="0">
                <a:solidFill>
                  <a:srgbClr val="35742A"/>
                </a:solidFill>
                <a:ea typeface="宋体" panose="02010600030101010101" pitchFamily="2" charset="-122"/>
              </a:rPr>
              <a:t>Double Propagation (DP) </a:t>
            </a:r>
            <a:r>
              <a:rPr lang="en-US" altLang="zh-CN" dirty="0" smtClean="0">
                <a:solidFill>
                  <a:srgbClr val="35742A"/>
                </a:solidFill>
                <a:ea typeface="宋体" panose="02010600030101010101" pitchFamily="2" charset="-122"/>
              </a:rPr>
              <a:t>(</a:t>
            </a:r>
            <a:r>
              <a:rPr lang="en-US" altLang="zh-CN" dirty="0" err="1" smtClean="0">
                <a:solidFill>
                  <a:srgbClr val="35742A"/>
                </a:solidFill>
                <a:ea typeface="宋体" panose="02010600030101010101" pitchFamily="2" charset="-122"/>
              </a:rPr>
              <a:t>Qiu</a:t>
            </a:r>
            <a:r>
              <a:rPr lang="en-US" altLang="zh-CN" dirty="0" smtClean="0">
                <a:solidFill>
                  <a:srgbClr val="35742A"/>
                </a:solidFill>
                <a:ea typeface="宋体" panose="02010600030101010101" pitchFamily="2" charset="-122"/>
              </a:rPr>
              <a:t> et al 2011): a </a:t>
            </a:r>
            <a:r>
              <a:rPr lang="en-US" altLang="zh-CN" dirty="0" smtClean="0">
                <a:ea typeface="宋体" panose="02010600030101010101" pitchFamily="2" charset="-122"/>
              </a:rPr>
              <a:t>syntactic rule-based methods </a:t>
            </a:r>
          </a:p>
          <a:p>
            <a:pPr lvl="1"/>
            <a:r>
              <a:rPr lang="en-US" altLang="zh-CN" dirty="0" smtClean="0">
                <a:ea typeface="宋体" panose="02010600030101010101" pitchFamily="2" charset="-122"/>
              </a:rPr>
              <a:t>Still has a lot of room for major improvements.</a:t>
            </a:r>
            <a:endParaRPr lang="zh-CN" altLang="en-US" dirty="0" smtClean="0">
              <a:ea typeface="宋体" panose="02010600030101010101" pitchFamily="2" charset="-122"/>
            </a:endParaRPr>
          </a:p>
        </p:txBody>
      </p:sp>
      <p:sp>
        <p:nvSpPr>
          <p:cNvPr id="7173" name="灯片编号占位符 4"/>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cs typeface="Arial" panose="020B0604020202020204" pitchFamily="34" charset="0"/>
              </a:defRPr>
            </a:lvl1pPr>
            <a:lvl2pPr marL="742950" indent="-285750">
              <a:defRPr sz="3000">
                <a:solidFill>
                  <a:schemeClr val="tx1"/>
                </a:solidFill>
                <a:latin typeface="Arial" panose="020B0604020202020204" pitchFamily="34" charset="0"/>
                <a:cs typeface="Arial" panose="020B0604020202020204" pitchFamily="34" charset="0"/>
              </a:defRPr>
            </a:lvl2pPr>
            <a:lvl3pPr marL="1143000" indent="-228600">
              <a:defRPr sz="3000">
                <a:solidFill>
                  <a:schemeClr val="tx1"/>
                </a:solidFill>
                <a:latin typeface="Arial" panose="020B0604020202020204" pitchFamily="34" charset="0"/>
                <a:cs typeface="Arial" panose="020B0604020202020204" pitchFamily="34" charset="0"/>
              </a:defRPr>
            </a:lvl3pPr>
            <a:lvl4pPr marL="1600200" indent="-228600">
              <a:defRPr sz="3000">
                <a:solidFill>
                  <a:schemeClr val="tx1"/>
                </a:solidFill>
                <a:latin typeface="Arial" panose="020B0604020202020204" pitchFamily="34" charset="0"/>
                <a:cs typeface="Arial" panose="020B0604020202020204" pitchFamily="34" charset="0"/>
              </a:defRPr>
            </a:lvl4pPr>
            <a:lvl5pPr marL="2057400" indent="-228600">
              <a:defRPr sz="3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9pPr>
          </a:lstStyle>
          <a:p>
            <a:fld id="{9DED1FBE-59A7-4F76-AC9D-46A56AD3CCEB}" type="slidenum">
              <a:rPr lang="en-US" altLang="en-US" sz="1200">
                <a:latin typeface="Garamond" panose="02020404030301010803" pitchFamily="18" charset="0"/>
              </a:rPr>
              <a:pPr/>
              <a:t>100</a:t>
            </a:fld>
            <a:endParaRPr lang="en-US" altLang="en-US" sz="1200">
              <a:latin typeface="Garamond" panose="02020404030301010803" pitchFamily="18" charset="0"/>
            </a:endParaRPr>
          </a:p>
        </p:txBody>
      </p:sp>
      <p:sp>
        <p:nvSpPr>
          <p:cNvPr id="2" name="Footer Placeholder 1"/>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189310213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a:lstStyle/>
          <a:p>
            <a:r>
              <a:rPr lang="en-US" altLang="zh-CN" dirty="0" smtClean="0">
                <a:ea typeface="宋体" panose="02010600030101010101" pitchFamily="2" charset="-122"/>
              </a:rPr>
              <a:t>Problem and Solution</a:t>
            </a:r>
            <a:endParaRPr lang="zh-CN" altLang="en-US" dirty="0" smtClean="0">
              <a:ea typeface="宋体" panose="02010600030101010101" pitchFamily="2" charset="-122"/>
            </a:endParaRPr>
          </a:p>
        </p:txBody>
      </p:sp>
      <p:sp>
        <p:nvSpPr>
          <p:cNvPr id="3" name="内容占位符 2"/>
          <p:cNvSpPr>
            <a:spLocks noGrp="1"/>
          </p:cNvSpPr>
          <p:nvPr>
            <p:ph idx="1"/>
          </p:nvPr>
        </p:nvSpPr>
        <p:spPr/>
        <p:txBody>
          <a:bodyPr/>
          <a:lstStyle/>
          <a:p>
            <a:r>
              <a:rPr lang="en-US" altLang="zh-CN" dirty="0" smtClean="0">
                <a:solidFill>
                  <a:srgbClr val="FF0000"/>
                </a:solidFill>
                <a:ea typeface="宋体" panose="02010600030101010101" pitchFamily="2" charset="-122"/>
              </a:rPr>
              <a:t>Problem</a:t>
            </a:r>
            <a:r>
              <a:rPr lang="en-US" altLang="zh-CN" dirty="0" smtClean="0">
                <a:ea typeface="宋体" panose="02010600030101010101" pitchFamily="2" charset="-122"/>
              </a:rPr>
              <a:t> of syntactic rule-based methods</a:t>
            </a:r>
          </a:p>
          <a:p>
            <a:pPr lvl="1"/>
            <a:r>
              <a:rPr lang="en-US" altLang="zh-CN" dirty="0" smtClean="0">
                <a:solidFill>
                  <a:srgbClr val="0000FF"/>
                </a:solidFill>
                <a:ea typeface="宋体" panose="02010600030101010101" pitchFamily="2" charset="-122"/>
              </a:rPr>
              <a:t>hard to design a set of rules </a:t>
            </a:r>
            <a:r>
              <a:rPr lang="en-US" altLang="zh-CN" dirty="0" smtClean="0">
                <a:ea typeface="宋体" panose="02010600030101010101" pitchFamily="2" charset="-122"/>
              </a:rPr>
              <a:t>to perform extraction with high precision and recall.</a:t>
            </a:r>
          </a:p>
          <a:p>
            <a:pPr lvl="1"/>
            <a:endParaRPr lang="en-US" altLang="zh-CN" dirty="0" smtClean="0">
              <a:ea typeface="宋体" panose="02010600030101010101" pitchFamily="2" charset="-122"/>
            </a:endParaRPr>
          </a:p>
          <a:p>
            <a:r>
              <a:rPr lang="en-US" altLang="zh-CN" dirty="0" smtClean="0">
                <a:solidFill>
                  <a:srgbClr val="FF0000"/>
                </a:solidFill>
                <a:ea typeface="宋体" panose="02010600030101010101" pitchFamily="2" charset="-122"/>
              </a:rPr>
              <a:t>Possible solution</a:t>
            </a:r>
          </a:p>
          <a:p>
            <a:pPr lvl="1"/>
            <a:r>
              <a:rPr lang="en-US" altLang="zh-CN" dirty="0" smtClean="0">
                <a:ea typeface="宋体" panose="02010600030101010101" pitchFamily="2" charset="-122"/>
              </a:rPr>
              <a:t>Use </a:t>
            </a:r>
            <a:r>
              <a:rPr lang="en-US" altLang="zh-CN" dirty="0" smtClean="0">
                <a:solidFill>
                  <a:srgbClr val="0000FF"/>
                </a:solidFill>
                <a:ea typeface="宋体" panose="02010600030101010101" pitchFamily="2" charset="-122"/>
              </a:rPr>
              <a:t>prior knowledge </a:t>
            </a:r>
            <a:r>
              <a:rPr lang="en-US" altLang="zh-CN" dirty="0" smtClean="0">
                <a:ea typeface="宋体" panose="02010600030101010101" pitchFamily="2" charset="-122"/>
              </a:rPr>
              <a:t>mined by exploiting the abundance of </a:t>
            </a:r>
            <a:r>
              <a:rPr lang="en-US" altLang="zh-CN" dirty="0" smtClean="0">
                <a:solidFill>
                  <a:srgbClr val="FF0000"/>
                </a:solidFill>
                <a:ea typeface="宋体" panose="02010600030101010101" pitchFamily="2" charset="-122"/>
              </a:rPr>
              <a:t>reviews for all kinds of products</a:t>
            </a:r>
            <a:r>
              <a:rPr lang="en-US" altLang="zh-CN" dirty="0" smtClean="0">
                <a:ea typeface="宋体" panose="02010600030101010101" pitchFamily="2" charset="-122"/>
              </a:rPr>
              <a:t> since </a:t>
            </a:r>
            <a:r>
              <a:rPr lang="en-US" altLang="zh-CN" dirty="0" smtClean="0">
                <a:solidFill>
                  <a:srgbClr val="35742A"/>
                </a:solidFill>
                <a:ea typeface="宋体" panose="02010600030101010101" pitchFamily="2" charset="-122"/>
              </a:rPr>
              <a:t>many products share aspects</a:t>
            </a:r>
            <a:r>
              <a:rPr lang="en-US" altLang="zh-CN" dirty="0" smtClean="0">
                <a:ea typeface="宋体" panose="02010600030101010101" pitchFamily="2" charset="-122"/>
              </a:rPr>
              <a:t>.</a:t>
            </a:r>
          </a:p>
          <a:p>
            <a:pPr lvl="2"/>
            <a:r>
              <a:rPr lang="en-US" altLang="zh-CN" dirty="0" smtClean="0">
                <a:ea typeface="宋体" panose="02010600030101010101" pitchFamily="2" charset="-122"/>
              </a:rPr>
              <a:t>e.g., many electronic products have aspect battery.</a:t>
            </a:r>
            <a:endParaRPr lang="zh-CN" altLang="en-US" dirty="0" smtClean="0">
              <a:ea typeface="宋体" panose="02010600030101010101" pitchFamily="2" charset="-122"/>
            </a:endParaRPr>
          </a:p>
        </p:txBody>
      </p:sp>
      <p:sp>
        <p:nvSpPr>
          <p:cNvPr id="8197" name="灯片编号占位符 4"/>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cs typeface="Arial" panose="020B0604020202020204" pitchFamily="34" charset="0"/>
              </a:defRPr>
            </a:lvl1pPr>
            <a:lvl2pPr marL="742950" indent="-285750">
              <a:defRPr sz="3000">
                <a:solidFill>
                  <a:schemeClr val="tx1"/>
                </a:solidFill>
                <a:latin typeface="Arial" panose="020B0604020202020204" pitchFamily="34" charset="0"/>
                <a:cs typeface="Arial" panose="020B0604020202020204" pitchFamily="34" charset="0"/>
              </a:defRPr>
            </a:lvl2pPr>
            <a:lvl3pPr marL="1143000" indent="-228600">
              <a:defRPr sz="3000">
                <a:solidFill>
                  <a:schemeClr val="tx1"/>
                </a:solidFill>
                <a:latin typeface="Arial" panose="020B0604020202020204" pitchFamily="34" charset="0"/>
                <a:cs typeface="Arial" panose="020B0604020202020204" pitchFamily="34" charset="0"/>
              </a:defRPr>
            </a:lvl3pPr>
            <a:lvl4pPr marL="1600200" indent="-228600">
              <a:defRPr sz="3000">
                <a:solidFill>
                  <a:schemeClr val="tx1"/>
                </a:solidFill>
                <a:latin typeface="Arial" panose="020B0604020202020204" pitchFamily="34" charset="0"/>
                <a:cs typeface="Arial" panose="020B0604020202020204" pitchFamily="34" charset="0"/>
              </a:defRPr>
            </a:lvl4pPr>
            <a:lvl5pPr marL="2057400" indent="-228600">
              <a:defRPr sz="3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9pPr>
          </a:lstStyle>
          <a:p>
            <a:fld id="{4194BE09-1581-410C-8F35-2A6F359FBB3D}" type="slidenum">
              <a:rPr lang="en-US" altLang="en-US" sz="1200">
                <a:latin typeface="Garamond" panose="02020404030301010803" pitchFamily="18" charset="0"/>
              </a:rPr>
              <a:pPr/>
              <a:t>101</a:t>
            </a:fld>
            <a:endParaRPr lang="en-US" altLang="en-US" sz="1200">
              <a:latin typeface="Garamond" panose="02020404030301010803" pitchFamily="18" charset="0"/>
            </a:endParaRPr>
          </a:p>
        </p:txBody>
      </p:sp>
      <p:sp>
        <p:nvSpPr>
          <p:cNvPr id="2" name="Footer Placeholder 1"/>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2838814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a:lstStyle/>
          <a:p>
            <a:r>
              <a:rPr lang="en-US" altLang="zh-CN" smtClean="0">
                <a:ea typeface="宋体" panose="02010600030101010101" pitchFamily="2" charset="-122"/>
              </a:rPr>
              <a:t>How to Use Prior Knowledge?</a:t>
            </a:r>
            <a:endParaRPr lang="zh-CN" altLang="en-US" smtClean="0">
              <a:ea typeface="宋体" panose="02010600030101010101" pitchFamily="2" charset="-122"/>
            </a:endParaRPr>
          </a:p>
        </p:txBody>
      </p:sp>
      <p:sp>
        <p:nvSpPr>
          <p:cNvPr id="3" name="内容占位符 2"/>
          <p:cNvSpPr>
            <a:spLocks noGrp="1"/>
          </p:cNvSpPr>
          <p:nvPr>
            <p:ph idx="1"/>
          </p:nvPr>
        </p:nvSpPr>
        <p:spPr/>
        <p:txBody>
          <a:bodyPr/>
          <a:lstStyle/>
          <a:p>
            <a:r>
              <a:rPr lang="en-US" altLang="zh-CN" dirty="0" smtClean="0">
                <a:ea typeface="宋体" panose="02010600030101010101" pitchFamily="2" charset="-122"/>
              </a:rPr>
              <a:t>Use the information in reviews of </a:t>
            </a:r>
            <a:r>
              <a:rPr lang="en-US" altLang="zh-CN" dirty="0" smtClean="0">
                <a:solidFill>
                  <a:srgbClr val="FF0000"/>
                </a:solidFill>
                <a:ea typeface="宋体" panose="02010600030101010101" pitchFamily="2" charset="-122"/>
              </a:rPr>
              <a:t>a large number of other products</a:t>
            </a:r>
            <a:r>
              <a:rPr lang="en-US" altLang="zh-CN" dirty="0" smtClean="0">
                <a:ea typeface="宋体" panose="02010600030101010101" pitchFamily="2" charset="-122"/>
              </a:rPr>
              <a:t> to </a:t>
            </a:r>
            <a:r>
              <a:rPr lang="en-US" altLang="zh-CN" dirty="0" smtClean="0">
                <a:solidFill>
                  <a:schemeClr val="accent6"/>
                </a:solidFill>
                <a:ea typeface="宋体" panose="02010600030101010101" pitchFamily="2" charset="-122"/>
              </a:rPr>
              <a:t>help </a:t>
            </a:r>
            <a:r>
              <a:rPr lang="en-US" altLang="zh-CN" dirty="0" smtClean="0">
                <a:ea typeface="宋体" panose="02010600030101010101" pitchFamily="2" charset="-122"/>
              </a:rPr>
              <a:t>extract aspects from reviews of </a:t>
            </a:r>
            <a:r>
              <a:rPr lang="en-US" altLang="zh-CN" dirty="0" smtClean="0">
                <a:solidFill>
                  <a:srgbClr val="0000FF"/>
                </a:solidFill>
                <a:ea typeface="宋体" panose="02010600030101010101" pitchFamily="2" charset="-122"/>
              </a:rPr>
              <a:t>the current product</a:t>
            </a:r>
            <a:r>
              <a:rPr lang="en-US" altLang="zh-CN" dirty="0" smtClean="0">
                <a:ea typeface="宋体" panose="02010600030101010101" pitchFamily="2" charset="-122"/>
              </a:rPr>
              <a:t>.</a:t>
            </a:r>
            <a:endParaRPr lang="zh-CN" altLang="en-US" dirty="0" smtClean="0">
              <a:ea typeface="宋体" panose="02010600030101010101" pitchFamily="2" charset="-122"/>
            </a:endParaRPr>
          </a:p>
          <a:p>
            <a:pPr lvl="1"/>
            <a:r>
              <a:rPr lang="en-US" altLang="zh-CN" dirty="0" smtClean="0">
                <a:ea typeface="宋体" panose="02010600030101010101" pitchFamily="2" charset="-122"/>
              </a:rPr>
              <a:t>This idea is analogous to </a:t>
            </a:r>
            <a:r>
              <a:rPr lang="en-US" altLang="zh-CN" dirty="0" smtClean="0">
                <a:solidFill>
                  <a:srgbClr val="FF0000"/>
                </a:solidFill>
                <a:ea typeface="宋体" panose="02010600030101010101" pitchFamily="2" charset="-122"/>
              </a:rPr>
              <a:t>recommendation</a:t>
            </a:r>
            <a:r>
              <a:rPr lang="en-US" altLang="zh-CN" dirty="0" smtClean="0">
                <a:ea typeface="宋体" panose="02010600030101010101" pitchFamily="2" charset="-122"/>
              </a:rPr>
              <a:t>.</a:t>
            </a:r>
          </a:p>
          <a:p>
            <a:pPr lvl="1"/>
            <a:endParaRPr lang="en-US" altLang="zh-CN" dirty="0" smtClean="0">
              <a:ea typeface="宋体" panose="02010600030101010101" pitchFamily="2" charset="-122"/>
            </a:endParaRPr>
          </a:p>
          <a:p>
            <a:r>
              <a:rPr lang="en-US" altLang="zh-CN" dirty="0">
                <a:ea typeface="宋体" panose="02010600030101010101" pitchFamily="2" charset="-122"/>
              </a:rPr>
              <a:t>T</a:t>
            </a:r>
            <a:r>
              <a:rPr lang="en-US" altLang="zh-CN" dirty="0" smtClean="0">
                <a:ea typeface="宋体" panose="02010600030101010101" pitchFamily="2" charset="-122"/>
              </a:rPr>
              <a:t>his work proposes to use </a:t>
            </a:r>
            <a:r>
              <a:rPr lang="en-US" altLang="zh-CN" dirty="0" smtClean="0">
                <a:solidFill>
                  <a:srgbClr val="FF0000"/>
                </a:solidFill>
                <a:ea typeface="宋体" panose="02010600030101010101" pitchFamily="2" charset="-122"/>
              </a:rPr>
              <a:t>DP as the base</a:t>
            </a:r>
            <a:r>
              <a:rPr lang="en-US" altLang="zh-CN" dirty="0" smtClean="0">
                <a:ea typeface="宋体" panose="02010600030101010101" pitchFamily="2" charset="-122"/>
              </a:rPr>
              <a:t> and </a:t>
            </a:r>
            <a:r>
              <a:rPr lang="en-US" altLang="zh-CN" dirty="0" smtClean="0">
                <a:solidFill>
                  <a:srgbClr val="35742A"/>
                </a:solidFill>
                <a:ea typeface="宋体" panose="02010600030101010101" pitchFamily="2" charset="-122"/>
              </a:rPr>
              <a:t>improve</a:t>
            </a:r>
            <a:r>
              <a:rPr lang="en-US" altLang="zh-CN" dirty="0" smtClean="0">
                <a:ea typeface="宋体" panose="02010600030101010101" pitchFamily="2" charset="-122"/>
              </a:rPr>
              <a:t> its results dramatically through</a:t>
            </a:r>
          </a:p>
          <a:p>
            <a:pPr lvl="1"/>
            <a:r>
              <a:rPr lang="en-US" altLang="zh-CN" dirty="0" smtClean="0">
                <a:solidFill>
                  <a:srgbClr val="0000FF"/>
                </a:solidFill>
                <a:ea typeface="宋体" panose="02010600030101010101" pitchFamily="2" charset="-122"/>
              </a:rPr>
              <a:t>aspect recommendation</a:t>
            </a:r>
            <a:r>
              <a:rPr lang="en-US" altLang="zh-CN" dirty="0" smtClean="0">
                <a:ea typeface="宋体" panose="02010600030101010101" pitchFamily="2" charset="-122"/>
              </a:rPr>
              <a:t>.</a:t>
            </a:r>
          </a:p>
        </p:txBody>
      </p:sp>
      <p:sp>
        <p:nvSpPr>
          <p:cNvPr id="9221" name="灯片编号占位符 4"/>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cs typeface="Arial" panose="020B0604020202020204" pitchFamily="34" charset="0"/>
              </a:defRPr>
            </a:lvl1pPr>
            <a:lvl2pPr marL="742950" indent="-285750">
              <a:defRPr sz="3000">
                <a:solidFill>
                  <a:schemeClr val="tx1"/>
                </a:solidFill>
                <a:latin typeface="Arial" panose="020B0604020202020204" pitchFamily="34" charset="0"/>
                <a:cs typeface="Arial" panose="020B0604020202020204" pitchFamily="34" charset="0"/>
              </a:defRPr>
            </a:lvl2pPr>
            <a:lvl3pPr marL="1143000" indent="-228600">
              <a:defRPr sz="3000">
                <a:solidFill>
                  <a:schemeClr val="tx1"/>
                </a:solidFill>
                <a:latin typeface="Arial" panose="020B0604020202020204" pitchFamily="34" charset="0"/>
                <a:cs typeface="Arial" panose="020B0604020202020204" pitchFamily="34" charset="0"/>
              </a:defRPr>
            </a:lvl3pPr>
            <a:lvl4pPr marL="1600200" indent="-228600">
              <a:defRPr sz="3000">
                <a:solidFill>
                  <a:schemeClr val="tx1"/>
                </a:solidFill>
                <a:latin typeface="Arial" panose="020B0604020202020204" pitchFamily="34" charset="0"/>
                <a:cs typeface="Arial" panose="020B0604020202020204" pitchFamily="34" charset="0"/>
              </a:defRPr>
            </a:lvl4pPr>
            <a:lvl5pPr marL="2057400" indent="-228600">
              <a:defRPr sz="3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9pPr>
          </a:lstStyle>
          <a:p>
            <a:fld id="{935E67C7-B3A7-44A1-AFC2-5C9761BE6D9C}" type="slidenum">
              <a:rPr lang="en-US" altLang="en-US" sz="1200">
                <a:latin typeface="Garamond" panose="02020404030301010803" pitchFamily="18" charset="0"/>
              </a:rPr>
              <a:pPr/>
              <a:t>102</a:t>
            </a:fld>
            <a:endParaRPr lang="en-US" altLang="en-US" sz="1200">
              <a:latin typeface="Garamond" panose="02020404030301010803" pitchFamily="18" charset="0"/>
            </a:endParaRPr>
          </a:p>
        </p:txBody>
      </p:sp>
      <p:sp>
        <p:nvSpPr>
          <p:cNvPr id="2" name="Footer Placeholder 1"/>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3910025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p:txBody>
          <a:bodyPr/>
          <a:lstStyle/>
          <a:p>
            <a:r>
              <a:rPr lang="en-US" altLang="zh-CN" smtClean="0">
                <a:ea typeface="宋体" panose="02010600030101010101" pitchFamily="2" charset="-122"/>
              </a:rPr>
              <a:t>Overall Algorithm</a:t>
            </a:r>
            <a:endParaRPr lang="zh-CN" altLang="en-US" smtClean="0">
              <a:ea typeface="宋体" panose="02010600030101010101" pitchFamily="2" charset="-122"/>
            </a:endParaRPr>
          </a:p>
        </p:txBody>
      </p:sp>
      <p:sp>
        <p:nvSpPr>
          <p:cNvPr id="10244" name="灯片编号占位符 4"/>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cs typeface="Arial" panose="020B0604020202020204" pitchFamily="34" charset="0"/>
              </a:defRPr>
            </a:lvl1pPr>
            <a:lvl2pPr marL="742950" indent="-285750">
              <a:defRPr sz="3000">
                <a:solidFill>
                  <a:schemeClr val="tx1"/>
                </a:solidFill>
                <a:latin typeface="Arial" panose="020B0604020202020204" pitchFamily="34" charset="0"/>
                <a:cs typeface="Arial" panose="020B0604020202020204" pitchFamily="34" charset="0"/>
              </a:defRPr>
            </a:lvl2pPr>
            <a:lvl3pPr marL="1143000" indent="-228600">
              <a:defRPr sz="3000">
                <a:solidFill>
                  <a:schemeClr val="tx1"/>
                </a:solidFill>
                <a:latin typeface="Arial" panose="020B0604020202020204" pitchFamily="34" charset="0"/>
                <a:cs typeface="Arial" panose="020B0604020202020204" pitchFamily="34" charset="0"/>
              </a:defRPr>
            </a:lvl3pPr>
            <a:lvl4pPr marL="1600200" indent="-228600">
              <a:defRPr sz="3000">
                <a:solidFill>
                  <a:schemeClr val="tx1"/>
                </a:solidFill>
                <a:latin typeface="Arial" panose="020B0604020202020204" pitchFamily="34" charset="0"/>
                <a:cs typeface="Arial" panose="020B0604020202020204" pitchFamily="34" charset="0"/>
              </a:defRPr>
            </a:lvl4pPr>
            <a:lvl5pPr marL="2057400" indent="-228600">
              <a:defRPr sz="3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9pPr>
          </a:lstStyle>
          <a:p>
            <a:fld id="{CDFA4B9C-04AF-48EA-B1E0-CD726D251F66}" type="slidenum">
              <a:rPr lang="en-US" altLang="en-US" sz="1200">
                <a:latin typeface="Garamond" panose="02020404030301010803" pitchFamily="18" charset="0"/>
              </a:rPr>
              <a:pPr/>
              <a:t>103</a:t>
            </a:fld>
            <a:endParaRPr lang="en-US" altLang="en-US" sz="1200">
              <a:latin typeface="Garamond" panose="02020404030301010803" pitchFamily="18" charset="0"/>
            </a:endParaRPr>
          </a:p>
        </p:txBody>
      </p:sp>
      <p:pic>
        <p:nvPicPr>
          <p:cNvPr id="10245"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1201" y="1160463"/>
            <a:ext cx="6994525" cy="3846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内容占位符 2"/>
          <p:cNvSpPr>
            <a:spLocks noGrp="1"/>
          </p:cNvSpPr>
          <p:nvPr>
            <p:ph idx="1"/>
          </p:nvPr>
        </p:nvSpPr>
        <p:spPr>
          <a:xfrm>
            <a:off x="1981200" y="5157789"/>
            <a:ext cx="8229600" cy="973137"/>
          </a:xfrm>
        </p:spPr>
        <p:txBody>
          <a:bodyPr/>
          <a:lstStyle/>
          <a:p>
            <a:r>
              <a:rPr lang="en-US" altLang="zh-CN" sz="2400" dirty="0">
                <a:ea typeface="宋体" panose="02010600030101010101" pitchFamily="2" charset="-122"/>
              </a:rPr>
              <a:t>Algorithm AER, short for </a:t>
            </a:r>
            <a:r>
              <a:rPr lang="en-US" altLang="zh-CN" sz="2400" dirty="0">
                <a:solidFill>
                  <a:srgbClr val="35742A"/>
                </a:solidFill>
                <a:ea typeface="宋体" panose="02010600030101010101" pitchFamily="2" charset="-122"/>
              </a:rPr>
              <a:t>Aspect Extraction based on Recommendation</a:t>
            </a:r>
            <a:r>
              <a:rPr lang="en-US" altLang="zh-CN" sz="2400" dirty="0">
                <a:ea typeface="宋体" panose="02010600030101010101" pitchFamily="2" charset="-122"/>
              </a:rPr>
              <a:t>.</a:t>
            </a:r>
            <a:endParaRPr lang="zh-CN" altLang="en-US" sz="2400" dirty="0">
              <a:ea typeface="宋体" panose="02010600030101010101" pitchFamily="2" charset="-122"/>
            </a:endParaRPr>
          </a:p>
        </p:txBody>
      </p:sp>
      <p:grpSp>
        <p:nvGrpSpPr>
          <p:cNvPr id="16" name="组合 15"/>
          <p:cNvGrpSpPr>
            <a:grpSpLocks/>
          </p:cNvGrpSpPr>
          <p:nvPr/>
        </p:nvGrpSpPr>
        <p:grpSpPr bwMode="auto">
          <a:xfrm>
            <a:off x="6095999" y="2997200"/>
            <a:ext cx="3740400" cy="539750"/>
            <a:chOff x="4572000" y="2996952"/>
            <a:chExt cx="3740640" cy="540060"/>
          </a:xfrm>
        </p:grpSpPr>
        <p:sp>
          <p:nvSpPr>
            <p:cNvPr id="12" name="右大括号 11"/>
            <p:cNvSpPr/>
            <p:nvPr/>
          </p:nvSpPr>
          <p:spPr bwMode="auto">
            <a:xfrm>
              <a:off x="4572000" y="2996952"/>
              <a:ext cx="323871" cy="540060"/>
            </a:xfrm>
            <a:prstGeom prst="rightBrace">
              <a:avLst/>
            </a:prstGeom>
            <a:ln w="31750" cap="rnd">
              <a:solidFill>
                <a:srgbClr val="FF0000"/>
              </a:solidFill>
              <a:round/>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a:lstStyle>
              <a:lvl1pPr marL="342900" indent="-342900">
                <a:defRPr sz="3000">
                  <a:solidFill>
                    <a:schemeClr val="tx1"/>
                  </a:solidFill>
                  <a:latin typeface="Arial" panose="020B0604020202020204" pitchFamily="34" charset="0"/>
                  <a:cs typeface="Arial" panose="020B0604020202020204" pitchFamily="34" charset="0"/>
                </a:defRPr>
              </a:lvl1pPr>
              <a:lvl2pPr marL="742950" indent="-285750">
                <a:defRPr sz="3000">
                  <a:solidFill>
                    <a:schemeClr val="tx1"/>
                  </a:solidFill>
                  <a:latin typeface="Arial" panose="020B0604020202020204" pitchFamily="34" charset="0"/>
                  <a:cs typeface="Arial" panose="020B0604020202020204" pitchFamily="34" charset="0"/>
                </a:defRPr>
              </a:lvl2pPr>
              <a:lvl3pPr marL="1143000" indent="-228600">
                <a:defRPr sz="3000">
                  <a:solidFill>
                    <a:schemeClr val="tx1"/>
                  </a:solidFill>
                  <a:latin typeface="Arial" panose="020B0604020202020204" pitchFamily="34" charset="0"/>
                  <a:cs typeface="Arial" panose="020B0604020202020204" pitchFamily="34" charset="0"/>
                </a:defRPr>
              </a:lvl3pPr>
              <a:lvl4pPr marL="1600200" indent="-228600">
                <a:defRPr sz="3000">
                  <a:solidFill>
                    <a:schemeClr val="tx1"/>
                  </a:solidFill>
                  <a:latin typeface="Arial" panose="020B0604020202020204" pitchFamily="34" charset="0"/>
                  <a:cs typeface="Arial" panose="020B0604020202020204" pitchFamily="34" charset="0"/>
                </a:defRPr>
              </a:lvl4pPr>
              <a:lvl5pPr marL="2057400" indent="-228600">
                <a:defRPr sz="3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9pPr>
            </a:lstStyle>
            <a:p>
              <a:pPr eaLnBrk="1" hangingPunct="1">
                <a:spcBef>
                  <a:spcPct val="20000"/>
                </a:spcBef>
                <a:buClr>
                  <a:schemeClr val="accent1"/>
                </a:buClr>
                <a:buSzPct val="65000"/>
                <a:buFont typeface="Wingdings" panose="05000000000000000000" pitchFamily="2" charset="2"/>
                <a:buChar char="n"/>
              </a:pPr>
              <a:endParaRPr lang="zh-CN" altLang="en-US">
                <a:solidFill>
                  <a:srgbClr val="FF0000"/>
                </a:solidFill>
                <a:ea typeface="宋体" panose="02010600030101010101" pitchFamily="2" charset="-122"/>
              </a:endParaRPr>
            </a:p>
          </p:txBody>
        </p:sp>
        <p:sp>
          <p:nvSpPr>
            <p:cNvPr id="10252" name="文本框 13"/>
            <p:cNvSpPr txBox="1">
              <a:spLocks noChangeArrowheads="1"/>
            </p:cNvSpPr>
            <p:nvPr/>
          </p:nvSpPr>
          <p:spPr bwMode="auto">
            <a:xfrm>
              <a:off x="4860032" y="3032956"/>
              <a:ext cx="3452608" cy="4619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3000">
                  <a:solidFill>
                    <a:schemeClr val="tx1"/>
                  </a:solidFill>
                  <a:latin typeface="Arial" panose="020B0604020202020204" pitchFamily="34" charset="0"/>
                  <a:cs typeface="Arial" panose="020B0604020202020204" pitchFamily="34" charset="0"/>
                </a:defRPr>
              </a:lvl1pPr>
              <a:lvl2pPr marL="742950" indent="-285750">
                <a:defRPr sz="3000">
                  <a:solidFill>
                    <a:schemeClr val="tx1"/>
                  </a:solidFill>
                  <a:latin typeface="Arial" panose="020B0604020202020204" pitchFamily="34" charset="0"/>
                  <a:cs typeface="Arial" panose="020B0604020202020204" pitchFamily="34" charset="0"/>
                </a:defRPr>
              </a:lvl2pPr>
              <a:lvl3pPr marL="1143000" indent="-228600">
                <a:defRPr sz="3000">
                  <a:solidFill>
                    <a:schemeClr val="tx1"/>
                  </a:solidFill>
                  <a:latin typeface="Arial" panose="020B0604020202020204" pitchFamily="34" charset="0"/>
                  <a:cs typeface="Arial" panose="020B0604020202020204" pitchFamily="34" charset="0"/>
                </a:defRPr>
              </a:lvl3pPr>
              <a:lvl4pPr marL="1600200" indent="-228600">
                <a:defRPr sz="3000">
                  <a:solidFill>
                    <a:schemeClr val="tx1"/>
                  </a:solidFill>
                  <a:latin typeface="Arial" panose="020B0604020202020204" pitchFamily="34" charset="0"/>
                  <a:cs typeface="Arial" panose="020B0604020202020204" pitchFamily="34" charset="0"/>
                </a:defRPr>
              </a:lvl4pPr>
              <a:lvl5pPr marL="2057400" indent="-228600">
                <a:defRPr sz="3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9pPr>
            </a:lstStyle>
            <a:p>
              <a:pPr eaLnBrk="1" hangingPunct="1">
                <a:buNone/>
              </a:pPr>
              <a:r>
                <a:rPr lang="en-US" altLang="zh-CN" sz="2400" dirty="0">
                  <a:solidFill>
                    <a:srgbClr val="FF0000"/>
                  </a:solidFill>
                  <a:ea typeface="宋体" panose="02010600030101010101" pitchFamily="2" charset="-122"/>
                </a:rPr>
                <a:t> Step 1: Base extraction</a:t>
              </a:r>
              <a:endParaRPr lang="zh-CN" altLang="en-US" sz="2400" dirty="0">
                <a:solidFill>
                  <a:srgbClr val="FF0000"/>
                </a:solidFill>
                <a:ea typeface="宋体" panose="02010600030101010101" pitchFamily="2" charset="-122"/>
              </a:endParaRPr>
            </a:p>
          </p:txBody>
        </p:sp>
      </p:grpSp>
      <p:grpSp>
        <p:nvGrpSpPr>
          <p:cNvPr id="17" name="组合 16"/>
          <p:cNvGrpSpPr>
            <a:grpSpLocks/>
          </p:cNvGrpSpPr>
          <p:nvPr/>
        </p:nvGrpSpPr>
        <p:grpSpPr bwMode="auto">
          <a:xfrm>
            <a:off x="6096001" y="3687763"/>
            <a:ext cx="4031221" cy="1073150"/>
            <a:chOff x="4572000" y="3687532"/>
            <a:chExt cx="4031114" cy="1073615"/>
          </a:xfrm>
        </p:grpSpPr>
        <p:sp>
          <p:nvSpPr>
            <p:cNvPr id="13" name="右大括号 12"/>
            <p:cNvSpPr/>
            <p:nvPr/>
          </p:nvSpPr>
          <p:spPr bwMode="auto">
            <a:xfrm>
              <a:off x="4572000" y="3687532"/>
              <a:ext cx="323841" cy="1073615"/>
            </a:xfrm>
            <a:prstGeom prst="rightBrace">
              <a:avLst/>
            </a:prstGeom>
            <a:ln w="31750" cap="rnd">
              <a:solidFill>
                <a:srgbClr val="0000FF"/>
              </a:solidFill>
              <a:round/>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a:lstStyle>
              <a:lvl1pPr marL="342900" indent="-342900">
                <a:defRPr sz="3000">
                  <a:solidFill>
                    <a:schemeClr val="tx1"/>
                  </a:solidFill>
                  <a:latin typeface="Arial" panose="020B0604020202020204" pitchFamily="34" charset="0"/>
                  <a:cs typeface="Arial" panose="020B0604020202020204" pitchFamily="34" charset="0"/>
                </a:defRPr>
              </a:lvl1pPr>
              <a:lvl2pPr marL="742950" indent="-285750">
                <a:defRPr sz="3000">
                  <a:solidFill>
                    <a:schemeClr val="tx1"/>
                  </a:solidFill>
                  <a:latin typeface="Arial" panose="020B0604020202020204" pitchFamily="34" charset="0"/>
                  <a:cs typeface="Arial" panose="020B0604020202020204" pitchFamily="34" charset="0"/>
                </a:defRPr>
              </a:lvl2pPr>
              <a:lvl3pPr marL="1143000" indent="-228600">
                <a:defRPr sz="3000">
                  <a:solidFill>
                    <a:schemeClr val="tx1"/>
                  </a:solidFill>
                  <a:latin typeface="Arial" panose="020B0604020202020204" pitchFamily="34" charset="0"/>
                  <a:cs typeface="Arial" panose="020B0604020202020204" pitchFamily="34" charset="0"/>
                </a:defRPr>
              </a:lvl3pPr>
              <a:lvl4pPr marL="1600200" indent="-228600">
                <a:defRPr sz="3000">
                  <a:solidFill>
                    <a:schemeClr val="tx1"/>
                  </a:solidFill>
                  <a:latin typeface="Arial" panose="020B0604020202020204" pitchFamily="34" charset="0"/>
                  <a:cs typeface="Arial" panose="020B0604020202020204" pitchFamily="34" charset="0"/>
                </a:defRPr>
              </a:lvl4pPr>
              <a:lvl5pPr marL="2057400" indent="-228600">
                <a:defRPr sz="3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9pPr>
            </a:lstStyle>
            <a:p>
              <a:pPr eaLnBrk="1" hangingPunct="1">
                <a:spcBef>
                  <a:spcPct val="20000"/>
                </a:spcBef>
                <a:buClr>
                  <a:schemeClr val="accent1"/>
                </a:buClr>
                <a:buSzPct val="65000"/>
                <a:buFont typeface="Wingdings" panose="05000000000000000000" pitchFamily="2" charset="2"/>
                <a:buChar char="n"/>
              </a:pPr>
              <a:endParaRPr lang="zh-CN" altLang="en-US">
                <a:ea typeface="宋体" panose="02010600030101010101" pitchFamily="2" charset="-122"/>
              </a:endParaRPr>
            </a:p>
          </p:txBody>
        </p:sp>
        <p:sp>
          <p:nvSpPr>
            <p:cNvPr id="10250" name="文本框 14"/>
            <p:cNvSpPr txBox="1">
              <a:spLocks noChangeArrowheads="1"/>
            </p:cNvSpPr>
            <p:nvPr/>
          </p:nvSpPr>
          <p:spPr bwMode="auto">
            <a:xfrm>
              <a:off x="4860032" y="3969060"/>
              <a:ext cx="3743082" cy="4618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3000">
                  <a:solidFill>
                    <a:schemeClr val="tx1"/>
                  </a:solidFill>
                  <a:latin typeface="Arial" panose="020B0604020202020204" pitchFamily="34" charset="0"/>
                  <a:cs typeface="Arial" panose="020B0604020202020204" pitchFamily="34" charset="0"/>
                </a:defRPr>
              </a:lvl1pPr>
              <a:lvl2pPr marL="742950" indent="-285750">
                <a:defRPr sz="3000">
                  <a:solidFill>
                    <a:schemeClr val="tx1"/>
                  </a:solidFill>
                  <a:latin typeface="Arial" panose="020B0604020202020204" pitchFamily="34" charset="0"/>
                  <a:cs typeface="Arial" panose="020B0604020202020204" pitchFamily="34" charset="0"/>
                </a:defRPr>
              </a:lvl2pPr>
              <a:lvl3pPr marL="1143000" indent="-228600">
                <a:defRPr sz="3000">
                  <a:solidFill>
                    <a:schemeClr val="tx1"/>
                  </a:solidFill>
                  <a:latin typeface="Arial" panose="020B0604020202020204" pitchFamily="34" charset="0"/>
                  <a:cs typeface="Arial" panose="020B0604020202020204" pitchFamily="34" charset="0"/>
                </a:defRPr>
              </a:lvl3pPr>
              <a:lvl4pPr marL="1600200" indent="-228600">
                <a:defRPr sz="3000">
                  <a:solidFill>
                    <a:schemeClr val="tx1"/>
                  </a:solidFill>
                  <a:latin typeface="Arial" panose="020B0604020202020204" pitchFamily="34" charset="0"/>
                  <a:cs typeface="Arial" panose="020B0604020202020204" pitchFamily="34" charset="0"/>
                </a:defRPr>
              </a:lvl4pPr>
              <a:lvl5pPr marL="2057400" indent="-228600">
                <a:defRPr sz="3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9pPr>
            </a:lstStyle>
            <a:p>
              <a:pPr eaLnBrk="1" hangingPunct="1">
                <a:buNone/>
              </a:pPr>
              <a:r>
                <a:rPr lang="en-US" altLang="zh-CN" sz="2400" dirty="0">
                  <a:solidFill>
                    <a:srgbClr val="0000FF"/>
                  </a:solidFill>
                  <a:ea typeface="宋体" panose="02010600030101010101" pitchFamily="2" charset="-122"/>
                </a:rPr>
                <a:t> Step 2: Recommendation</a:t>
              </a:r>
              <a:endParaRPr lang="zh-CN" altLang="en-US" sz="2400" dirty="0">
                <a:solidFill>
                  <a:srgbClr val="0000FF"/>
                </a:solidFill>
                <a:ea typeface="宋体" panose="02010600030101010101" pitchFamily="2" charset="-122"/>
              </a:endParaRPr>
            </a:p>
          </p:txBody>
        </p:sp>
      </p:grpSp>
      <p:sp>
        <p:nvSpPr>
          <p:cNvPr id="2" name="Footer Placeholder 1"/>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12570730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ea typeface="宋体" panose="02010600030101010101" pitchFamily="2" charset="-122"/>
              </a:rPr>
              <a:t>Step 1: Base Extraction</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smtClean="0"/>
                  <a:t>Use the </a:t>
                </a:r>
                <a:r>
                  <a:rPr lang="en-US" altLang="zh-CN" dirty="0" smtClean="0">
                    <a:solidFill>
                      <a:srgbClr val="FF0000"/>
                    </a:solidFill>
                  </a:rPr>
                  <a:t>DP method (</a:t>
                </a:r>
                <a:r>
                  <a:rPr lang="en-US" altLang="zh-CN" dirty="0" err="1" smtClean="0">
                    <a:solidFill>
                      <a:srgbClr val="FF0000"/>
                    </a:solidFill>
                  </a:rPr>
                  <a:t>DPextract</a:t>
                </a:r>
                <a:r>
                  <a:rPr lang="en-US" altLang="zh-CN" dirty="0" smtClean="0">
                    <a:solidFill>
                      <a:srgbClr val="FF0000"/>
                    </a:solidFill>
                  </a:rPr>
                  <a:t>) </a:t>
                </a:r>
                <a:r>
                  <a:rPr lang="en-US" altLang="zh-CN" dirty="0" smtClean="0"/>
                  <a:t>to extract an </a:t>
                </a:r>
                <a:r>
                  <a:rPr lang="en-US" altLang="zh-CN" dirty="0" smtClean="0">
                    <a:solidFill>
                      <a:srgbClr val="0000FF"/>
                    </a:solidFill>
                  </a:rPr>
                  <a:t>initial (or base) set </a:t>
                </a:r>
                <a14:m>
                  <m:oMath xmlns:m="http://schemas.openxmlformats.org/officeDocument/2006/math">
                    <m:sSup>
                      <m:sSupPr>
                        <m:ctrlPr>
                          <a:rPr lang="en-US" altLang="zh-CN" i="1" smtClean="0">
                            <a:solidFill>
                              <a:srgbClr val="0000FF"/>
                            </a:solidFill>
                            <a:latin typeface="Cambria Math" panose="02040503050406030204" pitchFamily="18" charset="0"/>
                          </a:rPr>
                        </m:ctrlPr>
                      </m:sSupPr>
                      <m:e>
                        <m:r>
                          <a:rPr lang="en-US" altLang="zh-CN" b="0" i="1" smtClean="0">
                            <a:solidFill>
                              <a:srgbClr val="0000FF"/>
                            </a:solidFill>
                            <a:latin typeface="Cambria Math" panose="02040503050406030204" pitchFamily="18" charset="0"/>
                          </a:rPr>
                          <m:t>𝑇</m:t>
                        </m:r>
                      </m:e>
                      <m:sup>
                        <m:r>
                          <a:rPr lang="en-US" altLang="zh-CN" b="0" i="1" smtClean="0">
                            <a:solidFill>
                              <a:srgbClr val="0000FF"/>
                            </a:solidFill>
                            <a:latin typeface="Cambria Math" panose="02040503050406030204" pitchFamily="18" charset="0"/>
                          </a:rPr>
                          <m:t>−</m:t>
                        </m:r>
                      </m:sup>
                    </m:sSup>
                  </m:oMath>
                </a14:m>
                <a:r>
                  <a:rPr lang="zh-CN" altLang="en-US" dirty="0" smtClean="0"/>
                  <a:t> </a:t>
                </a:r>
                <a:r>
                  <a:rPr lang="en-US" altLang="zh-CN" dirty="0" smtClean="0"/>
                  <a:t>of aspects employing </a:t>
                </a:r>
                <a:r>
                  <a:rPr lang="en-US" altLang="zh-CN" dirty="0" smtClean="0">
                    <a:solidFill>
                      <a:schemeClr val="accent6"/>
                    </a:solidFill>
                  </a:rPr>
                  <a:t>a set </a:t>
                </a:r>
                <a14:m>
                  <m:oMath xmlns:m="http://schemas.openxmlformats.org/officeDocument/2006/math">
                    <m:sSup>
                      <m:sSupPr>
                        <m:ctrlPr>
                          <a:rPr lang="en-US" altLang="zh-CN" i="1" smtClean="0">
                            <a:solidFill>
                              <a:schemeClr val="accent6"/>
                            </a:solidFill>
                            <a:latin typeface="Cambria Math" panose="02040503050406030204" pitchFamily="18" charset="0"/>
                          </a:rPr>
                        </m:ctrlPr>
                      </m:sSupPr>
                      <m:e>
                        <m:r>
                          <a:rPr lang="en-US" altLang="zh-CN" b="0" i="1" smtClean="0">
                            <a:solidFill>
                              <a:schemeClr val="accent6"/>
                            </a:solidFill>
                            <a:latin typeface="Cambria Math" panose="02040503050406030204" pitchFamily="18" charset="0"/>
                          </a:rPr>
                          <m:t>𝑅</m:t>
                        </m:r>
                      </m:e>
                      <m:sup>
                        <m:r>
                          <a:rPr lang="en-US" altLang="zh-CN" b="0" i="1" smtClean="0">
                            <a:solidFill>
                              <a:schemeClr val="accent6"/>
                            </a:solidFill>
                            <a:latin typeface="Cambria Math" panose="02040503050406030204" pitchFamily="18" charset="0"/>
                          </a:rPr>
                          <m:t>−</m:t>
                        </m:r>
                      </m:sup>
                    </m:sSup>
                  </m:oMath>
                </a14:m>
                <a:r>
                  <a:rPr lang="zh-CN" altLang="en-US" dirty="0" smtClean="0">
                    <a:solidFill>
                      <a:schemeClr val="accent6"/>
                    </a:solidFill>
                  </a:rPr>
                  <a:t> </a:t>
                </a:r>
                <a:r>
                  <a:rPr lang="en-US" altLang="zh-CN" dirty="0" smtClean="0">
                    <a:solidFill>
                      <a:schemeClr val="accent6"/>
                    </a:solidFill>
                  </a:rPr>
                  <a:t>of high precision rules</a:t>
                </a:r>
                <a:r>
                  <a:rPr lang="en-US" altLang="zh-CN" dirty="0" smtClean="0"/>
                  <a:t>.</a:t>
                </a:r>
              </a:p>
              <a:p>
                <a:pPr lvl="1"/>
                <a:r>
                  <a:rPr lang="en-US" altLang="zh-CN" dirty="0" smtClean="0"/>
                  <a:t>Set </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𝑇</m:t>
                        </m:r>
                      </m:e>
                      <m:sup>
                        <m:r>
                          <a:rPr lang="en-US" altLang="zh-CN" b="0" i="1" smtClean="0">
                            <a:latin typeface="Cambria Math" panose="02040503050406030204" pitchFamily="18" charset="0"/>
                          </a:rPr>
                          <m:t>−</m:t>
                        </m:r>
                      </m:sup>
                    </m:sSup>
                  </m:oMath>
                </a14:m>
                <a:r>
                  <a:rPr lang="en-US" altLang="zh-CN" dirty="0" smtClean="0"/>
                  <a:t>of extracted aspects has very </a:t>
                </a:r>
                <a:r>
                  <a:rPr lang="en-US" altLang="zh-CN" dirty="0" smtClean="0">
                    <a:solidFill>
                      <a:srgbClr val="FF0000"/>
                    </a:solidFill>
                  </a:rPr>
                  <a:t>high precision</a:t>
                </a:r>
                <a:r>
                  <a:rPr lang="en-US" altLang="zh-CN" dirty="0" smtClean="0"/>
                  <a:t> but </a:t>
                </a:r>
                <a:r>
                  <a:rPr lang="en-US" altLang="zh-CN" dirty="0" smtClean="0">
                    <a:solidFill>
                      <a:srgbClr val="0000FF"/>
                    </a:solidFill>
                  </a:rPr>
                  <a:t>low recall</a:t>
                </a:r>
                <a:r>
                  <a:rPr lang="en-US" altLang="zh-CN" dirty="0" smtClean="0"/>
                  <a:t>.</a:t>
                </a:r>
              </a:p>
              <a:p>
                <a:r>
                  <a:rPr lang="en-US" altLang="zh-CN" dirty="0" smtClean="0"/>
                  <a:t>Extract </a:t>
                </a:r>
                <a:r>
                  <a:rPr lang="en-US" altLang="zh-CN" dirty="0" smtClean="0">
                    <a:solidFill>
                      <a:srgbClr val="0000FF"/>
                    </a:solidFill>
                  </a:rPr>
                  <a:t>a set </a:t>
                </a:r>
                <a14:m>
                  <m:oMath xmlns:m="http://schemas.openxmlformats.org/officeDocument/2006/math">
                    <m:sSup>
                      <m:sSupPr>
                        <m:ctrlPr>
                          <a:rPr lang="en-US" altLang="zh-CN" i="1" smtClean="0">
                            <a:solidFill>
                              <a:srgbClr val="0000FF"/>
                            </a:solidFill>
                            <a:latin typeface="Cambria Math" panose="02040503050406030204" pitchFamily="18" charset="0"/>
                          </a:rPr>
                        </m:ctrlPr>
                      </m:sSupPr>
                      <m:e>
                        <m:r>
                          <a:rPr lang="en-US" altLang="zh-CN" b="0" i="1" smtClean="0">
                            <a:solidFill>
                              <a:srgbClr val="0000FF"/>
                            </a:solidFill>
                            <a:latin typeface="Cambria Math" panose="02040503050406030204" pitchFamily="18" charset="0"/>
                          </a:rPr>
                          <m:t>𝑇</m:t>
                        </m:r>
                      </m:e>
                      <m:sup>
                        <m:r>
                          <a:rPr lang="en-US" altLang="zh-CN" b="0" i="1" smtClean="0">
                            <a:solidFill>
                              <a:srgbClr val="0000FF"/>
                            </a:solidFill>
                            <a:latin typeface="Cambria Math" panose="02040503050406030204" pitchFamily="18" charset="0"/>
                          </a:rPr>
                          <m:t>+</m:t>
                        </m:r>
                      </m:sup>
                    </m:sSup>
                  </m:oMath>
                </a14:m>
                <a:r>
                  <a:rPr lang="zh-CN" altLang="en-US" dirty="0" smtClean="0"/>
                  <a:t> </a:t>
                </a:r>
                <a:r>
                  <a:rPr lang="en-US" altLang="zh-CN" dirty="0" smtClean="0"/>
                  <a:t>of aspects from </a:t>
                </a:r>
                <a:r>
                  <a:rPr lang="en-US" altLang="zh-CN" dirty="0" smtClean="0">
                    <a:solidFill>
                      <a:schemeClr val="accent6"/>
                    </a:solidFill>
                  </a:rPr>
                  <a:t>a larger set </a:t>
                </a:r>
                <a14:m>
                  <m:oMath xmlns:m="http://schemas.openxmlformats.org/officeDocument/2006/math">
                    <m:sSup>
                      <m:sSupPr>
                        <m:ctrlPr>
                          <a:rPr lang="en-US" altLang="zh-CN" i="1" smtClean="0">
                            <a:solidFill>
                              <a:schemeClr val="accent6"/>
                            </a:solidFill>
                            <a:latin typeface="Cambria Math" panose="02040503050406030204" pitchFamily="18" charset="0"/>
                          </a:rPr>
                        </m:ctrlPr>
                      </m:sSupPr>
                      <m:e>
                        <m:r>
                          <a:rPr lang="en-US" altLang="zh-CN" b="0" i="1" smtClean="0">
                            <a:solidFill>
                              <a:schemeClr val="accent6"/>
                            </a:solidFill>
                            <a:latin typeface="Cambria Math" panose="02040503050406030204" pitchFamily="18" charset="0"/>
                          </a:rPr>
                          <m:t>𝑅</m:t>
                        </m:r>
                      </m:e>
                      <m:sup>
                        <m:r>
                          <a:rPr lang="en-US" altLang="zh-CN" b="0" i="1" smtClean="0">
                            <a:solidFill>
                              <a:schemeClr val="accent6"/>
                            </a:solidFill>
                            <a:latin typeface="Cambria Math" panose="02040503050406030204" pitchFamily="18" charset="0"/>
                          </a:rPr>
                          <m:t>+</m:t>
                        </m:r>
                      </m:sup>
                    </m:sSup>
                  </m:oMath>
                </a14:m>
                <a:r>
                  <a:rPr lang="zh-CN" altLang="en-US" dirty="0" smtClean="0">
                    <a:solidFill>
                      <a:schemeClr val="accent6"/>
                    </a:solidFill>
                  </a:rPr>
                  <a:t> </a:t>
                </a:r>
                <a:r>
                  <a:rPr lang="en-US" altLang="zh-CN" dirty="0" smtClean="0">
                    <a:solidFill>
                      <a:schemeClr val="accent6"/>
                    </a:solidFill>
                  </a:rPr>
                  <a:t>of high recall rules </a:t>
                </a:r>
                <a:r>
                  <a:rPr lang="en-US" altLang="zh-CN" dirty="0" smtClean="0"/>
                  <a:t>also using </a:t>
                </a:r>
                <a:r>
                  <a:rPr lang="en-US" altLang="zh-CN" dirty="0" err="1" smtClean="0"/>
                  <a:t>DPextract</a:t>
                </a:r>
                <a:r>
                  <a:rPr lang="en-US" altLang="zh-CN" dirty="0" smtClean="0"/>
                  <a:t>.</a:t>
                </a:r>
              </a:p>
              <a:p>
                <a:pPr lvl="1"/>
                <a:r>
                  <a:rPr lang="en-US" altLang="zh-CN" dirty="0" smtClean="0"/>
                  <a:t>Set </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𝑇</m:t>
                        </m:r>
                      </m:e>
                      <m:sup>
                        <m:r>
                          <a:rPr lang="en-US" altLang="zh-CN" b="0" i="1" smtClean="0">
                            <a:latin typeface="Cambria Math" panose="02040503050406030204" pitchFamily="18" charset="0"/>
                          </a:rPr>
                          <m:t>+</m:t>
                        </m:r>
                      </m:sup>
                    </m:sSup>
                  </m:oMath>
                </a14:m>
                <a:r>
                  <a:rPr lang="en-US" altLang="zh-CN" dirty="0" smtClean="0"/>
                  <a:t>of extracted aspects has very </a:t>
                </a:r>
                <a:r>
                  <a:rPr lang="en-US" altLang="zh-CN" dirty="0" smtClean="0">
                    <a:solidFill>
                      <a:srgbClr val="FF0000"/>
                    </a:solidFill>
                  </a:rPr>
                  <a:t>high recall</a:t>
                </a:r>
                <a:r>
                  <a:rPr lang="en-US" altLang="zh-CN" dirty="0" smtClean="0"/>
                  <a:t> but </a:t>
                </a:r>
                <a:r>
                  <a:rPr lang="en-US" altLang="zh-CN" dirty="0" smtClean="0">
                    <a:solidFill>
                      <a:srgbClr val="0000FF"/>
                    </a:solidFill>
                  </a:rPr>
                  <a:t>low precision</a:t>
                </a:r>
                <a:r>
                  <a:rPr lang="en-US" altLang="zh-CN" dirty="0" smtClean="0"/>
                  <a:t>.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593" t="-1750" r="-2667"/>
                </a:stretch>
              </a:blipFill>
            </p:spPr>
            <p:txBody>
              <a:bodyPr/>
              <a:lstStyle/>
              <a:p>
                <a:r>
                  <a:rPr lang="en-US">
                    <a:noFill/>
                  </a:rPr>
                  <a:t> </a:t>
                </a:r>
              </a:p>
            </p:txBody>
          </p:sp>
        </mc:Fallback>
      </mc:AlternateContent>
      <p:sp>
        <p:nvSpPr>
          <p:cNvPr id="5" name="灯片编号占位符 4"/>
          <p:cNvSpPr>
            <a:spLocks noGrp="1"/>
          </p:cNvSpPr>
          <p:nvPr>
            <p:ph type="sldNum" sz="quarter" idx="11"/>
          </p:nvPr>
        </p:nvSpPr>
        <p:spPr/>
        <p:txBody>
          <a:bodyPr/>
          <a:lstStyle/>
          <a:p>
            <a:pPr>
              <a:defRPr/>
            </a:pPr>
            <a:fld id="{DEFACC14-9353-4801-A57C-BA4B1ECDDE48}" type="slidenum">
              <a:rPr lang="en-US" altLang="en-US" smtClean="0"/>
              <a:pPr>
                <a:defRPr/>
              </a:pPr>
              <a:t>104</a:t>
            </a:fld>
            <a:endParaRPr lang="en-US" altLang="en-US"/>
          </a:p>
        </p:txBody>
      </p:sp>
      <p:sp>
        <p:nvSpPr>
          <p:cNvPr id="6" name="Footer Placeholder 5"/>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825629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Step 2: Recommendation</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smtClean="0">
                    <a:solidFill>
                      <a:srgbClr val="FF0000"/>
                    </a:solidFill>
                  </a:rPr>
                  <a:t>Recommend</a:t>
                </a:r>
                <a:r>
                  <a:rPr lang="en-US" altLang="zh-CN" dirty="0" smtClean="0"/>
                  <a:t> more aspects using </a:t>
                </a:r>
                <a14:m>
                  <m:oMath xmlns:m="http://schemas.openxmlformats.org/officeDocument/2006/math">
                    <m:sSup>
                      <m:sSupPr>
                        <m:ctrlPr>
                          <a:rPr lang="en-US" altLang="zh-CN" i="1" smtClean="0">
                            <a:solidFill>
                              <a:srgbClr val="0000FF"/>
                            </a:solidFill>
                            <a:latin typeface="Cambria Math" panose="02040503050406030204" pitchFamily="18" charset="0"/>
                          </a:rPr>
                        </m:ctrlPr>
                      </m:sSupPr>
                      <m:e>
                        <m:r>
                          <a:rPr lang="en-US" altLang="zh-CN" i="1">
                            <a:solidFill>
                              <a:srgbClr val="0000FF"/>
                            </a:solidFill>
                            <a:latin typeface="Cambria Math" panose="02040503050406030204" pitchFamily="18" charset="0"/>
                          </a:rPr>
                          <m:t>𝑇</m:t>
                        </m:r>
                      </m:e>
                      <m:sup>
                        <m:r>
                          <a:rPr lang="en-US" altLang="zh-CN" i="1">
                            <a:solidFill>
                              <a:srgbClr val="0000FF"/>
                            </a:solidFill>
                            <a:latin typeface="Cambria Math" panose="02040503050406030204" pitchFamily="18" charset="0"/>
                          </a:rPr>
                          <m:t>−</m:t>
                        </m:r>
                      </m:sup>
                    </m:sSup>
                  </m:oMath>
                </a14:m>
                <a:r>
                  <a:rPr lang="en-US" altLang="zh-CN" dirty="0" smtClean="0">
                    <a:solidFill>
                      <a:srgbClr val="0000FF"/>
                    </a:solidFill>
                  </a:rPr>
                  <a:t> as the base</a:t>
                </a:r>
                <a:r>
                  <a:rPr lang="en-US" altLang="zh-CN" dirty="0" smtClean="0"/>
                  <a:t> to </a:t>
                </a:r>
                <a:r>
                  <a:rPr lang="en-US" altLang="zh-CN" dirty="0" smtClean="0">
                    <a:solidFill>
                      <a:schemeClr val="accent6"/>
                    </a:solidFill>
                  </a:rPr>
                  <a:t>improve the recall</a:t>
                </a:r>
                <a:r>
                  <a:rPr lang="en-US" altLang="zh-CN" dirty="0" smtClean="0"/>
                  <a:t>. To ensure recommendation quality, it requires </a:t>
                </a:r>
              </a:p>
              <a:p>
                <a:pPr lvl="1"/>
                <a:r>
                  <a:rPr lang="en-US" altLang="zh-CN" dirty="0" smtClean="0"/>
                  <a:t>aspects must be from </a:t>
                </a:r>
                <a14:m>
                  <m:oMath xmlns:m="http://schemas.openxmlformats.org/officeDocument/2006/math">
                    <m:r>
                      <a:rPr lang="en-US" altLang="zh-CN" b="0" i="1" smtClean="0">
                        <a:solidFill>
                          <a:srgbClr val="FF0000"/>
                        </a:solidFill>
                        <a:latin typeface="Cambria Math" panose="02040503050406030204" pitchFamily="18" charset="0"/>
                      </a:rPr>
                      <m:t>𝑇</m:t>
                    </m:r>
                    <m:r>
                      <a:rPr lang="en-US" altLang="zh-CN" b="0" i="1" smtClean="0">
                        <a:solidFill>
                          <a:srgbClr val="FF0000"/>
                        </a:solidFill>
                        <a:latin typeface="Cambria Math" panose="02040503050406030204" pitchFamily="18" charset="0"/>
                      </a:rPr>
                      <m:t>=</m:t>
                    </m:r>
                    <m:sSup>
                      <m:sSupPr>
                        <m:ctrlPr>
                          <a:rPr lang="en-US" altLang="zh-CN" b="0" i="1" smtClean="0">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𝑇</m:t>
                        </m:r>
                      </m:e>
                      <m:sup>
                        <m:r>
                          <a:rPr lang="en-US" altLang="zh-CN" b="0" i="1" smtClean="0">
                            <a:solidFill>
                              <a:srgbClr val="FF0000"/>
                            </a:solidFill>
                            <a:latin typeface="Cambria Math" panose="02040503050406030204" pitchFamily="18" charset="0"/>
                          </a:rPr>
                          <m:t>+</m:t>
                        </m:r>
                      </m:sup>
                    </m:sSup>
                    <m:r>
                      <a:rPr lang="en-US" altLang="zh-CN" b="0" i="1" smtClean="0">
                        <a:solidFill>
                          <a:srgbClr val="FF0000"/>
                        </a:solidFill>
                        <a:latin typeface="Cambria Math" panose="02040503050406030204" pitchFamily="18" charset="0"/>
                      </a:rPr>
                      <m:t>−</m:t>
                    </m:r>
                    <m:sSup>
                      <m:sSupPr>
                        <m:ctrlPr>
                          <a:rPr lang="en-US" altLang="zh-CN" b="0" i="1" smtClean="0">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𝑇</m:t>
                        </m:r>
                      </m:e>
                      <m:sup>
                        <m:r>
                          <a:rPr lang="en-US" altLang="zh-CN" b="0" i="1" smtClean="0">
                            <a:solidFill>
                              <a:srgbClr val="FF0000"/>
                            </a:solidFill>
                            <a:latin typeface="Cambria Math" panose="02040503050406030204" pitchFamily="18" charset="0"/>
                          </a:rPr>
                          <m:t>−</m:t>
                        </m:r>
                      </m:sup>
                    </m:sSup>
                  </m:oMath>
                </a14:m>
                <a:r>
                  <a:rPr lang="en-US" altLang="zh-CN" dirty="0" smtClean="0"/>
                  <a:t>.</a:t>
                </a:r>
              </a:p>
              <a:p>
                <a:pPr lvl="1"/>
                <a:endParaRPr lang="en-US" altLang="zh-CN" dirty="0" smtClean="0"/>
              </a:p>
              <a:p>
                <a:r>
                  <a:rPr lang="en-US" altLang="zh-CN" dirty="0" smtClean="0"/>
                  <a:t>Two forms of recommendation </a:t>
                </a:r>
              </a:p>
              <a:p>
                <a:pPr lvl="1"/>
                <a:r>
                  <a:rPr lang="en-US" altLang="zh-CN" dirty="0" smtClean="0">
                    <a:solidFill>
                      <a:srgbClr val="FF0000"/>
                    </a:solidFill>
                  </a:rPr>
                  <a:t>similarity-based (Sim-</a:t>
                </a:r>
                <a:r>
                  <a:rPr lang="en-US" altLang="zh-CN" dirty="0" err="1" smtClean="0">
                    <a:solidFill>
                      <a:srgbClr val="FF0000"/>
                    </a:solidFill>
                  </a:rPr>
                  <a:t>recom</a:t>
                </a:r>
                <a:r>
                  <a:rPr lang="en-US" altLang="zh-CN" dirty="0" smtClean="0">
                    <a:solidFill>
                      <a:srgbClr val="FF0000"/>
                    </a:solidFill>
                  </a:rPr>
                  <a:t>) </a:t>
                </a:r>
                <a:r>
                  <a:rPr lang="en-US" altLang="zh-CN" dirty="0" smtClean="0"/>
                  <a:t>and </a:t>
                </a:r>
              </a:p>
              <a:p>
                <a:pPr lvl="1"/>
                <a:r>
                  <a:rPr lang="en-US" altLang="zh-CN" dirty="0" smtClean="0">
                    <a:solidFill>
                      <a:srgbClr val="0000FF"/>
                    </a:solidFill>
                  </a:rPr>
                  <a:t>association-based (AR-</a:t>
                </a:r>
                <a:r>
                  <a:rPr lang="en-US" altLang="zh-CN" dirty="0" err="1" smtClean="0">
                    <a:solidFill>
                      <a:srgbClr val="0000FF"/>
                    </a:solidFill>
                  </a:rPr>
                  <a:t>recom</a:t>
                </a:r>
                <a:r>
                  <a:rPr lang="en-US" altLang="zh-CN" dirty="0" smtClean="0">
                    <a:solidFill>
                      <a:srgbClr val="0000FF"/>
                    </a:solidFill>
                  </a:rPr>
                  <a:t>)</a:t>
                </a:r>
                <a:r>
                  <a:rPr lang="en-US" altLang="zh-CN" dirty="0" smtClean="0"/>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593" t="-1750"/>
                </a:stretch>
              </a:blipFill>
            </p:spPr>
            <p:txBody>
              <a:bodyPr/>
              <a:lstStyle/>
              <a:p>
                <a:r>
                  <a:rPr lang="en-US">
                    <a:noFill/>
                  </a:rPr>
                  <a:t> </a:t>
                </a:r>
              </a:p>
            </p:txBody>
          </p:sp>
        </mc:Fallback>
      </mc:AlternateContent>
      <p:sp>
        <p:nvSpPr>
          <p:cNvPr id="5" name="灯片编号占位符 4"/>
          <p:cNvSpPr>
            <a:spLocks noGrp="1"/>
          </p:cNvSpPr>
          <p:nvPr>
            <p:ph type="sldNum" sz="quarter" idx="11"/>
          </p:nvPr>
        </p:nvSpPr>
        <p:spPr/>
        <p:txBody>
          <a:bodyPr/>
          <a:lstStyle/>
          <a:p>
            <a:pPr>
              <a:defRPr/>
            </a:pPr>
            <a:fld id="{DEFACC14-9353-4801-A57C-BA4B1ECDDE48}" type="slidenum">
              <a:rPr lang="en-US" altLang="en-US" smtClean="0"/>
              <a:pPr>
                <a:defRPr/>
              </a:pPr>
              <a:t>105</a:t>
            </a:fld>
            <a:endParaRPr lang="en-US" altLang="en-US"/>
          </a:p>
        </p:txBody>
      </p:sp>
      <p:sp>
        <p:nvSpPr>
          <p:cNvPr id="6" name="Footer Placeholder 5"/>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3314966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p:txBody>
          <a:bodyPr/>
          <a:lstStyle/>
          <a:p>
            <a:r>
              <a:rPr lang="en-US" altLang="zh-CN" smtClean="0">
                <a:ea typeface="宋体" panose="02010600030101010101" pitchFamily="2" charset="-122"/>
              </a:rPr>
              <a:t>Similarity-based Recommendation</a:t>
            </a:r>
            <a:endParaRPr lang="zh-CN" altLang="en-US" smtClean="0">
              <a:ea typeface="宋体" panose="02010600030101010101" pitchFamily="2" charset="-122"/>
            </a:endParaRPr>
          </a:p>
        </p:txBody>
      </p:sp>
      <p:sp>
        <p:nvSpPr>
          <p:cNvPr id="3" name="内容占位符 2"/>
          <p:cNvSpPr>
            <a:spLocks noGrp="1"/>
          </p:cNvSpPr>
          <p:nvPr>
            <p:ph idx="1"/>
          </p:nvPr>
        </p:nvSpPr>
        <p:spPr/>
        <p:txBody>
          <a:bodyPr/>
          <a:lstStyle/>
          <a:p>
            <a:r>
              <a:rPr lang="en-US" altLang="zh-CN" dirty="0" smtClean="0">
                <a:ea typeface="宋体" panose="02010600030101010101" pitchFamily="2" charset="-122"/>
              </a:rPr>
              <a:t>Solve the problem of </a:t>
            </a:r>
            <a:r>
              <a:rPr lang="en-US" altLang="zh-CN" dirty="0" smtClean="0">
                <a:solidFill>
                  <a:srgbClr val="FF0000"/>
                </a:solidFill>
                <a:ea typeface="宋体" panose="02010600030101010101" pitchFamily="2" charset="-122"/>
              </a:rPr>
              <a:t>missing synonymous aspects</a:t>
            </a:r>
            <a:r>
              <a:rPr lang="en-US" altLang="zh-CN" dirty="0" smtClean="0">
                <a:ea typeface="宋体" panose="02010600030101010101" pitchFamily="2" charset="-122"/>
              </a:rPr>
              <a:t>.</a:t>
            </a:r>
          </a:p>
          <a:p>
            <a:pPr lvl="1"/>
            <a:r>
              <a:rPr lang="en-US" altLang="zh-CN" dirty="0" smtClean="0">
                <a:ea typeface="宋体" panose="02010600030101010101" pitchFamily="2" charset="-122"/>
              </a:rPr>
              <a:t>e.g., we can recommend “photo” and “image” through “picture” as they are similar in meaning.</a:t>
            </a:r>
          </a:p>
          <a:p>
            <a:pPr lvl="1"/>
            <a:endParaRPr lang="en-US" altLang="zh-CN" dirty="0" smtClean="0">
              <a:ea typeface="宋体" panose="02010600030101010101" pitchFamily="2" charset="-122"/>
            </a:endParaRPr>
          </a:p>
          <a:p>
            <a:r>
              <a:rPr lang="en-US" altLang="zh-CN" dirty="0" smtClean="0">
                <a:ea typeface="宋体" panose="02010600030101010101" pitchFamily="2" charset="-122"/>
              </a:rPr>
              <a:t>Employ </a:t>
            </a:r>
            <a:r>
              <a:rPr lang="en-US" altLang="zh-CN" dirty="0" smtClean="0">
                <a:solidFill>
                  <a:srgbClr val="0000FF"/>
                </a:solidFill>
                <a:ea typeface="宋体" panose="02010600030101010101" pitchFamily="2" charset="-122"/>
              </a:rPr>
              <a:t>word vectors</a:t>
            </a:r>
            <a:r>
              <a:rPr lang="en-US" altLang="zh-CN" dirty="0" smtClean="0">
                <a:ea typeface="宋体" panose="02010600030101010101" pitchFamily="2" charset="-122"/>
              </a:rPr>
              <a:t> trained from </a:t>
            </a:r>
            <a:r>
              <a:rPr lang="en-US" altLang="zh-CN" dirty="0" smtClean="0">
                <a:solidFill>
                  <a:srgbClr val="FF0000"/>
                </a:solidFill>
                <a:ea typeface="宋体" panose="02010600030101010101" pitchFamily="2" charset="-122"/>
              </a:rPr>
              <a:t>a large corpus</a:t>
            </a:r>
            <a:r>
              <a:rPr lang="en-US" altLang="zh-CN" dirty="0" smtClean="0">
                <a:ea typeface="宋体" panose="02010600030101010101" pitchFamily="2" charset="-122"/>
              </a:rPr>
              <a:t> of 5.8 million reviews for </a:t>
            </a:r>
            <a:r>
              <a:rPr lang="en-US" altLang="zh-CN" dirty="0" smtClean="0">
                <a:solidFill>
                  <a:srgbClr val="35742A"/>
                </a:solidFill>
                <a:ea typeface="宋体" panose="02010600030101010101" pitchFamily="2" charset="-122"/>
              </a:rPr>
              <a:t>similarity comparison</a:t>
            </a:r>
            <a:r>
              <a:rPr lang="en-US" altLang="zh-CN" dirty="0" smtClean="0">
                <a:ea typeface="宋体" panose="02010600030101010101" pitchFamily="2" charset="-122"/>
              </a:rPr>
              <a:t>.</a:t>
            </a:r>
          </a:p>
          <a:p>
            <a:pPr lvl="1"/>
            <a:r>
              <a:rPr lang="en-US" altLang="zh-CN" dirty="0" smtClean="0">
                <a:solidFill>
                  <a:srgbClr val="0000FF"/>
                </a:solidFill>
                <a:ea typeface="宋体" panose="02010600030101010101" pitchFamily="2" charset="-122"/>
              </a:rPr>
              <a:t>But can also be trained using past data</a:t>
            </a:r>
            <a:endParaRPr lang="zh-CN" altLang="en-US" dirty="0" smtClean="0">
              <a:solidFill>
                <a:srgbClr val="0000FF"/>
              </a:solidFill>
              <a:ea typeface="宋体" panose="02010600030101010101" pitchFamily="2" charset="-122"/>
            </a:endParaRPr>
          </a:p>
        </p:txBody>
      </p:sp>
      <p:sp>
        <p:nvSpPr>
          <p:cNvPr id="13317" name="灯片编号占位符 4"/>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cs typeface="Arial" panose="020B0604020202020204" pitchFamily="34" charset="0"/>
              </a:defRPr>
            </a:lvl1pPr>
            <a:lvl2pPr marL="742950" indent="-285750">
              <a:defRPr sz="3000">
                <a:solidFill>
                  <a:schemeClr val="tx1"/>
                </a:solidFill>
                <a:latin typeface="Arial" panose="020B0604020202020204" pitchFamily="34" charset="0"/>
                <a:cs typeface="Arial" panose="020B0604020202020204" pitchFamily="34" charset="0"/>
              </a:defRPr>
            </a:lvl2pPr>
            <a:lvl3pPr marL="1143000" indent="-228600">
              <a:defRPr sz="3000">
                <a:solidFill>
                  <a:schemeClr val="tx1"/>
                </a:solidFill>
                <a:latin typeface="Arial" panose="020B0604020202020204" pitchFamily="34" charset="0"/>
                <a:cs typeface="Arial" panose="020B0604020202020204" pitchFamily="34" charset="0"/>
              </a:defRPr>
            </a:lvl3pPr>
            <a:lvl4pPr marL="1600200" indent="-228600">
              <a:defRPr sz="3000">
                <a:solidFill>
                  <a:schemeClr val="tx1"/>
                </a:solidFill>
                <a:latin typeface="Arial" panose="020B0604020202020204" pitchFamily="34" charset="0"/>
                <a:cs typeface="Arial" panose="020B0604020202020204" pitchFamily="34" charset="0"/>
              </a:defRPr>
            </a:lvl4pPr>
            <a:lvl5pPr marL="2057400" indent="-228600">
              <a:defRPr sz="3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9pPr>
          </a:lstStyle>
          <a:p>
            <a:fld id="{6FA1EC88-B176-4026-9E02-F6A0318A58B1}" type="slidenum">
              <a:rPr lang="en-US" altLang="en-US" sz="1200">
                <a:latin typeface="Garamond" panose="02020404030301010803" pitchFamily="18" charset="0"/>
              </a:rPr>
              <a:pPr/>
              <a:t>106</a:t>
            </a:fld>
            <a:endParaRPr lang="en-US" altLang="en-US" sz="1200">
              <a:latin typeface="Garamond" panose="02020404030301010803" pitchFamily="18" charset="0"/>
            </a:endParaRPr>
          </a:p>
        </p:txBody>
      </p:sp>
      <p:sp>
        <p:nvSpPr>
          <p:cNvPr id="2" name="Footer Placeholder 1"/>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1033267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Algorithm </a:t>
            </a:r>
            <a:r>
              <a:rPr lang="en-US" altLang="zh-CN" dirty="0" err="1">
                <a:ea typeface="宋体" panose="02010600030101010101" pitchFamily="2" charset="-122"/>
              </a:rPr>
              <a:t>Sim-recom</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981200" y="4725145"/>
                <a:ext cx="8229600" cy="1405781"/>
              </a:xfrm>
            </p:spPr>
            <p:txBody>
              <a:bodyPr/>
              <a:lstStyle/>
              <a:p>
                <a:r>
                  <a:rPr lang="en-US" altLang="zh-CN" sz="2400" dirty="0"/>
                  <a:t>For each term </a:t>
                </a:r>
                <a:r>
                  <a:rPr lang="en-US" altLang="zh-CN" sz="2400" i="1" dirty="0"/>
                  <a:t>t</a:t>
                </a:r>
                <a:r>
                  <a:rPr lang="en-US" altLang="zh-CN" sz="2400" dirty="0"/>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𝑇</m:t>
                    </m:r>
                  </m:oMath>
                </a14:m>
                <a:r>
                  <a:rPr lang="en-US" altLang="zh-CN" sz="2400" dirty="0"/>
                  <a:t>, if the similarity between </a:t>
                </a:r>
                <a:r>
                  <a:rPr lang="en-US" altLang="zh-CN" sz="2400" i="1" dirty="0"/>
                  <a:t>t</a:t>
                </a:r>
                <a:r>
                  <a:rPr lang="en-US" altLang="zh-CN" sz="2400" dirty="0"/>
                  <a:t> and any term in </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𝑇</m:t>
                        </m:r>
                      </m:e>
                      <m:sup>
                        <m:r>
                          <a:rPr lang="en-US" altLang="zh-CN" sz="2400" i="1">
                            <a:latin typeface="Cambria Math" panose="02040503050406030204" pitchFamily="18" charset="0"/>
                          </a:rPr>
                          <m:t>−</m:t>
                        </m:r>
                      </m:sup>
                    </m:sSup>
                  </m:oMath>
                </a14:m>
                <a:r>
                  <a:rPr lang="zh-CN" altLang="en-US" sz="2400" dirty="0"/>
                  <a:t> </a:t>
                </a:r>
                <a:r>
                  <a:rPr lang="en-US" altLang="zh-CN" sz="2400" dirty="0"/>
                  <a:t>is </a:t>
                </a:r>
                <a:r>
                  <a:rPr lang="en-US" altLang="zh-CN" sz="2400" dirty="0">
                    <a:solidFill>
                      <a:srgbClr val="FF0000"/>
                    </a:solidFill>
                  </a:rPr>
                  <a:t>at least </a:t>
                </a:r>
                <a14:m>
                  <m:oMath xmlns:m="http://schemas.openxmlformats.org/officeDocument/2006/math">
                    <m:r>
                      <a:rPr lang="zh-CN" altLang="en-US" sz="2400" i="1">
                        <a:solidFill>
                          <a:srgbClr val="FF0000"/>
                        </a:solidFill>
                        <a:latin typeface="Cambria Math" panose="02040503050406030204" pitchFamily="18" charset="0"/>
                      </a:rPr>
                      <m:t>𝜖</m:t>
                    </m:r>
                  </m:oMath>
                </a14:m>
                <a:r>
                  <a:rPr lang="en-US" altLang="zh-CN" sz="2400" dirty="0"/>
                  <a:t>, then recommend </a:t>
                </a:r>
                <a:r>
                  <a:rPr lang="en-US" altLang="zh-CN" sz="2400" i="1" dirty="0"/>
                  <a:t>t</a:t>
                </a:r>
                <a:r>
                  <a:rPr lang="en-US" altLang="zh-CN" sz="2400" dirty="0"/>
                  <a:t> as an aspect</a:t>
                </a:r>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981200" y="4725145"/>
                <a:ext cx="8229600" cy="1405781"/>
              </a:xfrm>
              <a:blipFill>
                <a:blip r:embed="rId2"/>
                <a:stretch>
                  <a:fillRect l="-296" t="-3030"/>
                </a:stretch>
              </a:blipFill>
            </p:spPr>
            <p:txBody>
              <a:bodyPr/>
              <a:lstStyle/>
              <a:p>
                <a:r>
                  <a:rPr lang="en-US">
                    <a:noFill/>
                  </a:rPr>
                  <a:t> </a:t>
                </a:r>
              </a:p>
            </p:txBody>
          </p:sp>
        </mc:Fallback>
      </mc:AlternateContent>
      <p:sp>
        <p:nvSpPr>
          <p:cNvPr id="5" name="灯片编号占位符 4"/>
          <p:cNvSpPr>
            <a:spLocks noGrp="1"/>
          </p:cNvSpPr>
          <p:nvPr>
            <p:ph type="sldNum" sz="quarter" idx="11"/>
          </p:nvPr>
        </p:nvSpPr>
        <p:spPr/>
        <p:txBody>
          <a:bodyPr/>
          <a:lstStyle/>
          <a:p>
            <a:pPr>
              <a:defRPr/>
            </a:pPr>
            <a:fld id="{DEFACC14-9353-4801-A57C-BA4B1ECDDE48}" type="slidenum">
              <a:rPr lang="en-US" altLang="en-US" smtClean="0"/>
              <a:pPr>
                <a:defRPr/>
              </a:pPr>
              <a:t>107</a:t>
            </a:fld>
            <a:endParaRPr lang="en-US"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81199" y="1535113"/>
            <a:ext cx="7298022" cy="30725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Footer Placeholder 6"/>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71735547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p:txBody>
          <a:bodyPr/>
          <a:lstStyle/>
          <a:p>
            <a:r>
              <a:rPr lang="en-US" altLang="zh-CN" smtClean="0">
                <a:ea typeface="宋体" panose="02010600030101010101" pitchFamily="2" charset="-122"/>
              </a:rPr>
              <a:t>Association-based Recommendation</a:t>
            </a:r>
            <a:endParaRPr lang="zh-CN" altLang="en-US" smtClean="0">
              <a:ea typeface="宋体" panose="02010600030101010101" pitchFamily="2" charset="-122"/>
            </a:endParaRPr>
          </a:p>
        </p:txBody>
      </p:sp>
      <p:sp>
        <p:nvSpPr>
          <p:cNvPr id="3" name="内容占位符 2"/>
          <p:cNvSpPr>
            <a:spLocks noGrp="1"/>
          </p:cNvSpPr>
          <p:nvPr>
            <p:ph idx="1"/>
          </p:nvPr>
        </p:nvSpPr>
        <p:spPr/>
        <p:txBody>
          <a:bodyPr/>
          <a:lstStyle/>
          <a:p>
            <a:r>
              <a:rPr lang="en-US" altLang="zh-CN" dirty="0" smtClean="0">
                <a:ea typeface="宋体" panose="02010600030101010101" pitchFamily="2" charset="-122"/>
              </a:rPr>
              <a:t>It aims to solve the problem of </a:t>
            </a:r>
            <a:r>
              <a:rPr lang="en-US" altLang="zh-CN" dirty="0" smtClean="0">
                <a:solidFill>
                  <a:srgbClr val="FF0000"/>
                </a:solidFill>
                <a:ea typeface="宋体" panose="02010600030101010101" pitchFamily="2" charset="-122"/>
              </a:rPr>
              <a:t>missing correlated or co-occurring aspects</a:t>
            </a:r>
            <a:r>
              <a:rPr lang="en-US" altLang="zh-CN" dirty="0" smtClean="0">
                <a:ea typeface="宋体" panose="02010600030101010101" pitchFamily="2" charset="-122"/>
              </a:rPr>
              <a:t>.</a:t>
            </a:r>
          </a:p>
          <a:p>
            <a:pPr lvl="1"/>
            <a:r>
              <a:rPr lang="en-US" altLang="zh-CN" dirty="0" smtClean="0">
                <a:ea typeface="宋体" panose="02010600030101010101" pitchFamily="2" charset="-122"/>
              </a:rPr>
              <a:t>e.g., we can recommend </a:t>
            </a:r>
            <a:r>
              <a:rPr lang="en-US" altLang="zh-CN" dirty="0" smtClean="0">
                <a:solidFill>
                  <a:srgbClr val="0000FF"/>
                </a:solidFill>
                <a:ea typeface="宋体" panose="02010600030101010101" pitchFamily="2" charset="-122"/>
              </a:rPr>
              <a:t>“battery” </a:t>
            </a:r>
            <a:r>
              <a:rPr lang="en-US" altLang="zh-CN" dirty="0" smtClean="0">
                <a:ea typeface="宋体" panose="02010600030101010101" pitchFamily="2" charset="-122"/>
              </a:rPr>
              <a:t>through </a:t>
            </a:r>
            <a:r>
              <a:rPr lang="en-US" altLang="zh-CN" dirty="0" smtClean="0">
                <a:solidFill>
                  <a:srgbClr val="0000FF"/>
                </a:solidFill>
                <a:ea typeface="宋体" panose="02010600030101010101" pitchFamily="2" charset="-122"/>
              </a:rPr>
              <a:t>“picture” </a:t>
            </a:r>
            <a:r>
              <a:rPr lang="en-US" altLang="zh-CN" dirty="0" smtClean="0">
                <a:ea typeface="宋体" panose="02010600030101010101" pitchFamily="2" charset="-122"/>
              </a:rPr>
              <a:t>as they are highly related -- pictures </a:t>
            </a:r>
            <a:r>
              <a:rPr lang="en-US" altLang="zh-CN" dirty="0" smtClean="0">
                <a:ea typeface="宋体" panose="02010600030101010101" pitchFamily="2" charset="-122"/>
              </a:rPr>
              <a:t>are </a:t>
            </a:r>
            <a:r>
              <a:rPr lang="en-US" altLang="zh-CN" dirty="0" smtClean="0">
                <a:ea typeface="宋体" panose="02010600030101010101" pitchFamily="2" charset="-122"/>
              </a:rPr>
              <a:t>taken by digital devices which need batteries.</a:t>
            </a:r>
          </a:p>
          <a:p>
            <a:pPr lvl="1"/>
            <a:endParaRPr lang="en-US" altLang="zh-CN" dirty="0" smtClean="0">
              <a:ea typeface="宋体" panose="02010600030101010101" pitchFamily="2" charset="-122"/>
            </a:endParaRPr>
          </a:p>
          <a:p>
            <a:r>
              <a:rPr lang="en-US" altLang="zh-CN" dirty="0" smtClean="0">
                <a:solidFill>
                  <a:srgbClr val="35742A"/>
                </a:solidFill>
                <a:ea typeface="宋体" panose="02010600030101010101" pitchFamily="2" charset="-122"/>
              </a:rPr>
              <a:t>To mine aspect associations</a:t>
            </a:r>
            <a:r>
              <a:rPr lang="en-US" altLang="zh-CN" dirty="0" smtClean="0">
                <a:ea typeface="宋体" panose="02010600030101010101" pitchFamily="2" charset="-122"/>
              </a:rPr>
              <a:t>, </a:t>
            </a:r>
          </a:p>
          <a:p>
            <a:pPr lvl="1"/>
            <a:r>
              <a:rPr lang="en-US" altLang="zh-CN" dirty="0" smtClean="0">
                <a:ea typeface="宋体" panose="02010600030101010101" pitchFamily="2" charset="-122"/>
              </a:rPr>
              <a:t>apply </a:t>
            </a:r>
            <a:r>
              <a:rPr lang="en-US" altLang="zh-CN" dirty="0" smtClean="0">
                <a:solidFill>
                  <a:srgbClr val="0000FF"/>
                </a:solidFill>
                <a:ea typeface="宋体" panose="02010600030101010101" pitchFamily="2" charset="-122"/>
              </a:rPr>
              <a:t>association rule mining</a:t>
            </a:r>
            <a:r>
              <a:rPr lang="en-US" altLang="zh-CN" dirty="0" smtClean="0">
                <a:ea typeface="宋体" panose="02010600030101010101" pitchFamily="2" charset="-122"/>
              </a:rPr>
              <a:t> to </a:t>
            </a:r>
            <a:r>
              <a:rPr lang="en-US" altLang="zh-CN" dirty="0" smtClean="0">
                <a:solidFill>
                  <a:srgbClr val="FF0000"/>
                </a:solidFill>
                <a:ea typeface="宋体" panose="02010600030101010101" pitchFamily="2" charset="-122"/>
              </a:rPr>
              <a:t>aspects </a:t>
            </a:r>
            <a:r>
              <a:rPr lang="en-US" altLang="zh-CN" dirty="0" smtClean="0">
                <a:ea typeface="宋体" panose="02010600030101010101" pitchFamily="2" charset="-122"/>
              </a:rPr>
              <a:t>extracted</a:t>
            </a:r>
            <a:r>
              <a:rPr lang="en-US" altLang="zh-CN" dirty="0" smtClean="0">
                <a:solidFill>
                  <a:srgbClr val="FF0000"/>
                </a:solidFill>
                <a:ea typeface="宋体" panose="02010600030101010101" pitchFamily="2" charset="-122"/>
              </a:rPr>
              <a:t> </a:t>
            </a:r>
            <a:r>
              <a:rPr lang="en-US" altLang="zh-CN" dirty="0" smtClean="0">
                <a:ea typeface="宋体" panose="02010600030101010101" pitchFamily="2" charset="-122"/>
              </a:rPr>
              <a:t>from reviews of previous products/domains.</a:t>
            </a:r>
            <a:endParaRPr lang="zh-CN" altLang="en-US" dirty="0" smtClean="0">
              <a:ea typeface="宋体" panose="02010600030101010101" pitchFamily="2" charset="-122"/>
            </a:endParaRPr>
          </a:p>
        </p:txBody>
      </p:sp>
      <p:sp>
        <p:nvSpPr>
          <p:cNvPr id="15365" name="灯片编号占位符 4"/>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cs typeface="Arial" panose="020B0604020202020204" pitchFamily="34" charset="0"/>
              </a:defRPr>
            </a:lvl1pPr>
            <a:lvl2pPr marL="742950" indent="-285750">
              <a:defRPr sz="3000">
                <a:solidFill>
                  <a:schemeClr val="tx1"/>
                </a:solidFill>
                <a:latin typeface="Arial" panose="020B0604020202020204" pitchFamily="34" charset="0"/>
                <a:cs typeface="Arial" panose="020B0604020202020204" pitchFamily="34" charset="0"/>
              </a:defRPr>
            </a:lvl2pPr>
            <a:lvl3pPr marL="1143000" indent="-228600">
              <a:defRPr sz="3000">
                <a:solidFill>
                  <a:schemeClr val="tx1"/>
                </a:solidFill>
                <a:latin typeface="Arial" panose="020B0604020202020204" pitchFamily="34" charset="0"/>
                <a:cs typeface="Arial" panose="020B0604020202020204" pitchFamily="34" charset="0"/>
              </a:defRPr>
            </a:lvl3pPr>
            <a:lvl4pPr marL="1600200" indent="-228600">
              <a:defRPr sz="3000">
                <a:solidFill>
                  <a:schemeClr val="tx1"/>
                </a:solidFill>
                <a:latin typeface="Arial" panose="020B0604020202020204" pitchFamily="34" charset="0"/>
                <a:cs typeface="Arial" panose="020B0604020202020204" pitchFamily="34" charset="0"/>
              </a:defRPr>
            </a:lvl4pPr>
            <a:lvl5pPr marL="2057400" indent="-228600">
              <a:defRPr sz="3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9pPr>
          </a:lstStyle>
          <a:p>
            <a:fld id="{1927D70F-8647-40A6-948D-CD78058204EE}" type="slidenum">
              <a:rPr lang="en-US" altLang="en-US" sz="1200">
                <a:latin typeface="Garamond" panose="02020404030301010803" pitchFamily="18" charset="0"/>
              </a:rPr>
              <a:pPr/>
              <a:t>108</a:t>
            </a:fld>
            <a:endParaRPr lang="en-US" altLang="en-US" sz="1200">
              <a:latin typeface="Garamond" panose="02020404030301010803" pitchFamily="18" charset="0"/>
            </a:endParaRPr>
          </a:p>
        </p:txBody>
      </p:sp>
      <p:sp>
        <p:nvSpPr>
          <p:cNvPr id="2" name="Footer Placeholder 1"/>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977632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Association Rule Generation</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The set of </a:t>
                </a:r>
                <a:r>
                  <a:rPr lang="en-US" altLang="zh-CN" dirty="0" smtClean="0"/>
                  <a:t>aspects extracted from each </a:t>
                </a:r>
                <a:r>
                  <a:rPr lang="en-US" altLang="zh-CN" dirty="0"/>
                  <a:t>domain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𝑖</m:t>
                        </m:r>
                      </m:sub>
                    </m:sSub>
                  </m:oMath>
                </a14:m>
                <a:r>
                  <a:rPr lang="en-US" altLang="zh-CN" dirty="0"/>
                  <a:t> in the past </a:t>
                </a:r>
                <a:r>
                  <a:rPr lang="en-US" altLang="zh-CN" dirty="0" smtClean="0"/>
                  <a:t>forms </a:t>
                </a:r>
                <a:r>
                  <a:rPr lang="en-US" altLang="zh-CN" dirty="0"/>
                  <a:t>a transaction in </a:t>
                </a:r>
                <a:r>
                  <a:rPr lang="en-US" altLang="zh-CN" i="1" dirty="0"/>
                  <a:t>DB</a:t>
                </a:r>
                <a:r>
                  <a:rPr lang="en-US" altLang="zh-CN" dirty="0"/>
                  <a:t>. </a:t>
                </a:r>
                <a:endParaRPr lang="en-US" altLang="zh-CN" dirty="0" smtClean="0"/>
              </a:p>
              <a:p>
                <a:r>
                  <a:rPr lang="en-US" altLang="zh-CN" dirty="0" smtClean="0"/>
                  <a:t>Apply </a:t>
                </a:r>
                <a:r>
                  <a:rPr lang="en-US" altLang="zh-CN" dirty="0"/>
                  <a:t>an </a:t>
                </a:r>
                <a:r>
                  <a:rPr lang="en-US" altLang="zh-CN" dirty="0">
                    <a:solidFill>
                      <a:srgbClr val="0000FF"/>
                    </a:solidFill>
                  </a:rPr>
                  <a:t>association rule mining algorithm</a:t>
                </a:r>
                <a:r>
                  <a:rPr lang="en-US" altLang="zh-CN" dirty="0"/>
                  <a:t> to </a:t>
                </a:r>
                <a:r>
                  <a:rPr lang="en-US" altLang="zh-CN" i="1" dirty="0"/>
                  <a:t>DB </a:t>
                </a:r>
                <a:r>
                  <a:rPr lang="en-US" altLang="zh-CN" dirty="0" smtClean="0"/>
                  <a:t>to </a:t>
                </a:r>
                <a:r>
                  <a:rPr lang="en-US" altLang="zh-CN" dirty="0"/>
                  <a:t>generate a set </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𝑎</m:t>
                        </m:r>
                      </m:sup>
                    </m:sSup>
                  </m:oMath>
                </a14:m>
                <a:r>
                  <a:rPr lang="en-US" altLang="zh-CN" dirty="0" smtClean="0"/>
                  <a:t> of rules.</a:t>
                </a:r>
              </a:p>
              <a:p>
                <a:pPr lvl="2"/>
                <a:r>
                  <a:rPr lang="en-US" altLang="zh-CN" dirty="0" smtClean="0"/>
                  <a:t> One association rule in </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𝑎</m:t>
                        </m:r>
                      </m:sup>
                    </m:sSup>
                  </m:oMath>
                </a14:m>
                <a:r>
                  <a:rPr lang="zh-CN" altLang="en-US" dirty="0" smtClean="0"/>
                  <a:t> </a:t>
                </a:r>
                <a:r>
                  <a:rPr lang="en-US" altLang="zh-CN" dirty="0" smtClean="0"/>
                  <a:t>could be:</a:t>
                </a:r>
              </a:p>
              <a:p>
                <a:pPr marL="671512" lvl="2" indent="0">
                  <a:buNone/>
                </a:pPr>
                <a:endParaRPr lang="en-US" altLang="zh-CN" dirty="0" smtClean="0"/>
              </a:p>
              <a:p>
                <a:pPr marL="671512" lvl="2" indent="0">
                  <a:buNone/>
                </a:pPr>
                <a:r>
                  <a:rPr lang="en-US" altLang="zh-CN" dirty="0" smtClean="0"/>
                  <a:t>                      picture, display </a:t>
                </a:r>
                <a:r>
                  <a:rPr lang="en-US" altLang="zh-CN" dirty="0" smtClean="0">
                    <a:sym typeface="Wingdings" panose="05000000000000000000" pitchFamily="2" charset="2"/>
                  </a:rPr>
                  <a:t> video, purchase</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444" t="-1750" r="-611"/>
                </a:stretch>
              </a:blipFill>
            </p:spPr>
            <p:txBody>
              <a:bodyPr/>
              <a:lstStyle/>
              <a:p>
                <a:r>
                  <a:rPr lang="en-US">
                    <a:noFill/>
                  </a:rPr>
                  <a:t> </a:t>
                </a:r>
              </a:p>
            </p:txBody>
          </p:sp>
        </mc:Fallback>
      </mc:AlternateContent>
      <p:sp>
        <p:nvSpPr>
          <p:cNvPr id="5" name="灯片编号占位符 4"/>
          <p:cNvSpPr>
            <a:spLocks noGrp="1"/>
          </p:cNvSpPr>
          <p:nvPr>
            <p:ph type="sldNum" sz="quarter" idx="11"/>
          </p:nvPr>
        </p:nvSpPr>
        <p:spPr/>
        <p:txBody>
          <a:bodyPr/>
          <a:lstStyle/>
          <a:p>
            <a:pPr>
              <a:defRPr/>
            </a:pPr>
            <a:fld id="{DEFACC14-9353-4801-A57C-BA4B1ECDDE48}" type="slidenum">
              <a:rPr lang="en-US" altLang="en-US" smtClean="0"/>
              <a:pPr>
                <a:defRPr/>
              </a:pPr>
              <a:t>109</a:t>
            </a:fld>
            <a:endParaRPr lang="en-US" altLang="en-US"/>
          </a:p>
        </p:txBody>
      </p:sp>
      <p:grpSp>
        <p:nvGrpSpPr>
          <p:cNvPr id="11" name="组合 10"/>
          <p:cNvGrpSpPr/>
          <p:nvPr/>
        </p:nvGrpSpPr>
        <p:grpSpPr>
          <a:xfrm>
            <a:off x="1185664" y="4358778"/>
            <a:ext cx="3866220" cy="582390"/>
            <a:chOff x="-967338" y="5148198"/>
            <a:chExt cx="3866220" cy="582390"/>
          </a:xfrm>
        </p:grpSpPr>
        <p:sp>
          <p:nvSpPr>
            <p:cNvPr id="6" name="文本框 5"/>
            <p:cNvSpPr txBox="1"/>
            <p:nvPr/>
          </p:nvSpPr>
          <p:spPr>
            <a:xfrm>
              <a:off x="-967338" y="5175845"/>
              <a:ext cx="1709122" cy="461665"/>
            </a:xfrm>
            <a:prstGeom prst="rect">
              <a:avLst/>
            </a:prstGeom>
            <a:noFill/>
          </p:spPr>
          <p:txBody>
            <a:bodyPr wrap="none" rtlCol="0">
              <a:spAutoFit/>
            </a:bodyPr>
            <a:lstStyle/>
            <a:p>
              <a:pPr>
                <a:buNone/>
              </a:pPr>
              <a:r>
                <a:rPr lang="en-US" altLang="zh-CN" sz="2400" dirty="0">
                  <a:solidFill>
                    <a:srgbClr val="FF0000"/>
                  </a:solidFill>
                </a:rPr>
                <a:t>antecedent</a:t>
              </a:r>
              <a:endParaRPr lang="zh-CN" altLang="en-US" sz="2400" dirty="0"/>
            </a:p>
          </p:txBody>
        </p:sp>
        <p:sp>
          <p:nvSpPr>
            <p:cNvPr id="8" name="圆角矩形 7"/>
            <p:cNvSpPr/>
            <p:nvPr/>
          </p:nvSpPr>
          <p:spPr bwMode="auto">
            <a:xfrm>
              <a:off x="846654" y="5148198"/>
              <a:ext cx="2052228" cy="582390"/>
            </a:xfrm>
            <a:prstGeom prst="roundRect">
              <a:avLst/>
            </a:prstGeom>
            <a:noFill/>
            <a:ln w="412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a:endParaRPr lang="zh-CN" altLang="en-US"/>
            </a:p>
          </p:txBody>
        </p:sp>
      </p:grpSp>
      <p:grpSp>
        <p:nvGrpSpPr>
          <p:cNvPr id="13" name="组合 12"/>
          <p:cNvGrpSpPr/>
          <p:nvPr/>
        </p:nvGrpSpPr>
        <p:grpSpPr>
          <a:xfrm>
            <a:off x="5339916" y="4365104"/>
            <a:ext cx="3902287" cy="582390"/>
            <a:chOff x="4608004" y="5589240"/>
            <a:chExt cx="3902287" cy="582390"/>
          </a:xfrm>
        </p:grpSpPr>
        <p:sp>
          <p:nvSpPr>
            <p:cNvPr id="7" name="文本框 6"/>
            <p:cNvSpPr txBox="1"/>
            <p:nvPr/>
          </p:nvSpPr>
          <p:spPr>
            <a:xfrm>
              <a:off x="6732240" y="5625244"/>
              <a:ext cx="1778051" cy="461665"/>
            </a:xfrm>
            <a:prstGeom prst="rect">
              <a:avLst/>
            </a:prstGeom>
            <a:noFill/>
          </p:spPr>
          <p:txBody>
            <a:bodyPr wrap="none" rtlCol="0">
              <a:spAutoFit/>
            </a:bodyPr>
            <a:lstStyle/>
            <a:p>
              <a:pPr>
                <a:buNone/>
              </a:pPr>
              <a:r>
                <a:rPr lang="en-US" altLang="zh-CN" sz="2400" dirty="0">
                  <a:solidFill>
                    <a:srgbClr val="0000FF"/>
                  </a:solidFill>
                </a:rPr>
                <a:t>consequent</a:t>
              </a:r>
              <a:endParaRPr lang="zh-CN" altLang="en-US" sz="2400" dirty="0"/>
            </a:p>
          </p:txBody>
        </p:sp>
        <p:sp>
          <p:nvSpPr>
            <p:cNvPr id="12" name="圆角矩形 11"/>
            <p:cNvSpPr/>
            <p:nvPr/>
          </p:nvSpPr>
          <p:spPr bwMode="auto">
            <a:xfrm>
              <a:off x="4608004" y="5589240"/>
              <a:ext cx="2088232" cy="582390"/>
            </a:xfrm>
            <a:prstGeom prst="roundRect">
              <a:avLst/>
            </a:prstGeom>
            <a:noFill/>
            <a:ln w="4127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a:endParaRPr lang="zh-CN" altLang="en-US"/>
            </a:p>
          </p:txBody>
        </p:sp>
      </p:grpSp>
      <p:sp>
        <p:nvSpPr>
          <p:cNvPr id="9" name="Footer Placeholder 8"/>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414920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Scale-up sentiment analysis (SA)!</a:t>
            </a:r>
            <a:br>
              <a:rPr lang="en-US" dirty="0"/>
            </a:br>
            <a:endParaRPr lang="en-US" sz="2000" dirty="0"/>
          </a:p>
        </p:txBody>
      </p:sp>
      <p:sp>
        <p:nvSpPr>
          <p:cNvPr id="3" name="Content Placeholder 2"/>
          <p:cNvSpPr>
            <a:spLocks noGrp="1"/>
          </p:cNvSpPr>
          <p:nvPr>
            <p:ph idx="1"/>
          </p:nvPr>
        </p:nvSpPr>
        <p:spPr>
          <a:xfrm>
            <a:off x="609600" y="1556795"/>
            <a:ext cx="10972800" cy="4530725"/>
          </a:xfrm>
        </p:spPr>
        <p:txBody>
          <a:bodyPr/>
          <a:lstStyle/>
          <a:p>
            <a:pPr>
              <a:spcBef>
                <a:spcPts val="1800"/>
              </a:spcBef>
            </a:pPr>
            <a:r>
              <a:rPr lang="en-US" dirty="0">
                <a:solidFill>
                  <a:srgbClr val="FF0000"/>
                </a:solidFill>
              </a:rPr>
              <a:t>A great deal of product features (or aspects) sharing across domains</a:t>
            </a:r>
            <a:r>
              <a:rPr lang="en-US" dirty="0"/>
              <a:t>, e.g., </a:t>
            </a:r>
          </a:p>
          <a:p>
            <a:pPr lvl="1"/>
            <a:r>
              <a:rPr lang="en-US" sz="2400" dirty="0"/>
              <a:t>Every product review domain has the aspect </a:t>
            </a:r>
            <a:r>
              <a:rPr lang="en-US" sz="2400" i="1" dirty="0">
                <a:solidFill>
                  <a:srgbClr val="0000FF"/>
                </a:solidFill>
              </a:rPr>
              <a:t>price</a:t>
            </a:r>
            <a:endParaRPr lang="en-US" sz="2400" dirty="0"/>
          </a:p>
          <a:p>
            <a:pPr lvl="1"/>
            <a:r>
              <a:rPr lang="en-US" sz="2400" dirty="0"/>
              <a:t>Most electronic products share the aspect </a:t>
            </a:r>
            <a:r>
              <a:rPr lang="en-US" sz="2400" i="1" dirty="0">
                <a:solidFill>
                  <a:srgbClr val="0000FF"/>
                </a:solidFill>
              </a:rPr>
              <a:t>battery</a:t>
            </a:r>
          </a:p>
          <a:p>
            <a:pPr lvl="1"/>
            <a:r>
              <a:rPr lang="en-US" sz="2400" dirty="0"/>
              <a:t>Many also share the aspect of </a:t>
            </a:r>
            <a:r>
              <a:rPr lang="en-US" sz="2400" i="1" dirty="0">
                <a:solidFill>
                  <a:srgbClr val="3333FF"/>
                </a:solidFill>
              </a:rPr>
              <a:t>screen</a:t>
            </a:r>
            <a:r>
              <a:rPr lang="en-US" sz="2400" dirty="0"/>
              <a:t>.</a:t>
            </a:r>
          </a:p>
          <a:p>
            <a:pPr lvl="1"/>
            <a:r>
              <a:rPr lang="en-US" sz="2400" dirty="0">
                <a:solidFill>
                  <a:srgbClr val="0000FF"/>
                </a:solidFill>
              </a:rPr>
              <a:t>….</a:t>
            </a:r>
          </a:p>
          <a:p>
            <a:r>
              <a:rPr lang="en-US" sz="2800" dirty="0"/>
              <a:t>As we see more and more, fewer and fewer things are new.</a:t>
            </a:r>
          </a:p>
          <a:p>
            <a:r>
              <a:rPr lang="en-US" sz="2800" dirty="0">
                <a:solidFill>
                  <a:srgbClr val="0000FF"/>
                </a:solidFill>
              </a:rPr>
              <a:t>How to scale up SA to 1400 (BestBuy) or more product categories</a:t>
            </a:r>
            <a:endParaRPr lang="en-US" sz="2400" dirty="0">
              <a:solidFill>
                <a:srgbClr val="0000FF"/>
              </a:solidFill>
            </a:endParaRPr>
          </a:p>
          <a:p>
            <a:pPr lvl="1"/>
            <a:r>
              <a:rPr lang="en-US" sz="2400" dirty="0">
                <a:solidFill>
                  <a:srgbClr val="FF0000"/>
                </a:solidFill>
              </a:rPr>
              <a:t>Leveraging the sharing</a:t>
            </a:r>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11</a:t>
            </a:fld>
            <a:endParaRPr lang="en-US" altLang="en-US"/>
          </a:p>
        </p:txBody>
      </p:sp>
      <p:sp>
        <p:nvSpPr>
          <p:cNvPr id="6" name="Footer Placeholder 5"/>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309539687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Algorithm AR-</a:t>
            </a:r>
            <a:r>
              <a:rPr lang="en-US" altLang="zh-CN" dirty="0" err="1">
                <a:ea typeface="宋体" panose="02010600030101010101" pitchFamily="2" charset="-122"/>
              </a:rPr>
              <a:t>recom</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981200" y="4689140"/>
                <a:ext cx="8229600" cy="1441785"/>
              </a:xfrm>
            </p:spPr>
            <p:txBody>
              <a:bodyPr/>
              <a:lstStyle/>
              <a:p>
                <a:r>
                  <a:rPr lang="en-US" altLang="zh-CN" sz="2800" dirty="0"/>
                  <a:t>For each association rule </a:t>
                </a:r>
                <a:r>
                  <a:rPr lang="en-US" altLang="zh-CN" sz="2800" i="1" dirty="0"/>
                  <a:t>r</a:t>
                </a:r>
                <a:r>
                  <a:rPr lang="en-US" altLang="zh-CN" sz="2800" dirty="0"/>
                  <a:t> </a:t>
                </a:r>
                <a14:m>
                  <m:oMath xmlns:m="http://schemas.openxmlformats.org/officeDocument/2006/math">
                    <m:r>
                      <a:rPr lang="en-US" altLang="zh-CN" sz="2800" i="1">
                        <a:latin typeface="Cambria Math" panose="02040503050406030204" pitchFamily="18" charset="0"/>
                        <a:ea typeface="Cambria Math" panose="02040503050406030204" pitchFamily="18" charset="0"/>
                      </a:rPr>
                      <m:t>∈</m:t>
                    </m:r>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𝑅</m:t>
                        </m:r>
                      </m:e>
                      <m:sup>
                        <m:r>
                          <a:rPr lang="en-US" altLang="zh-CN" sz="2800" i="1">
                            <a:latin typeface="Cambria Math" panose="02040503050406030204" pitchFamily="18" charset="0"/>
                            <a:ea typeface="Cambria Math" panose="02040503050406030204" pitchFamily="18" charset="0"/>
                          </a:rPr>
                          <m:t>𝑎</m:t>
                        </m:r>
                      </m:sup>
                    </m:sSup>
                  </m:oMath>
                </a14:m>
                <a:r>
                  <a:rPr lang="en-US" altLang="zh-CN" sz="2800" dirty="0"/>
                  <a:t>, </a:t>
                </a:r>
              </a:p>
              <a:p>
                <a:pPr lvl="1"/>
                <a:r>
                  <a:rPr lang="en-US" altLang="zh-CN" sz="2400" dirty="0"/>
                  <a:t>if </a:t>
                </a:r>
                <a:r>
                  <a:rPr lang="en-US" altLang="zh-CN" sz="2400" dirty="0">
                    <a:solidFill>
                      <a:srgbClr val="FF0000"/>
                    </a:solidFill>
                  </a:rPr>
                  <a:t>ante(</a:t>
                </a:r>
                <a:r>
                  <a:rPr lang="en-US" altLang="zh-CN" sz="2400" i="1" dirty="0">
                    <a:solidFill>
                      <a:srgbClr val="FF0000"/>
                    </a:solidFill>
                  </a:rPr>
                  <a:t>r</a:t>
                </a:r>
                <a:r>
                  <a:rPr lang="en-US" altLang="zh-CN" sz="2400" dirty="0">
                    <a:solidFill>
                      <a:srgbClr val="FF0000"/>
                    </a:solidFill>
                  </a:rPr>
                  <a:t>) </a:t>
                </a:r>
                <a:r>
                  <a:rPr lang="en-US" altLang="zh-CN" sz="2400" dirty="0"/>
                  <a:t>is a subset of </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𝑇</m:t>
                        </m:r>
                      </m:e>
                      <m:sup>
                        <m:r>
                          <a:rPr lang="en-US" altLang="zh-CN" sz="2400" i="1">
                            <a:latin typeface="Cambria Math" panose="02040503050406030204" pitchFamily="18" charset="0"/>
                          </a:rPr>
                          <m:t>−</m:t>
                        </m:r>
                      </m:sup>
                    </m:sSup>
                  </m:oMath>
                </a14:m>
                <a:r>
                  <a:rPr lang="en-US" altLang="zh-CN" sz="2400" dirty="0"/>
                  <a:t>, then recommend the terms in </a:t>
                </a:r>
                <a:r>
                  <a:rPr lang="en-US" altLang="zh-CN" sz="2400" dirty="0">
                    <a:solidFill>
                      <a:srgbClr val="0000FF"/>
                    </a:solidFill>
                  </a:rPr>
                  <a:t>cons(r) </a:t>
                </a:r>
                <a14:m>
                  <m:oMath xmlns:m="http://schemas.openxmlformats.org/officeDocument/2006/math">
                    <m:r>
                      <a:rPr lang="en-US" altLang="zh-CN" sz="2400" i="1">
                        <a:solidFill>
                          <a:srgbClr val="0000FF"/>
                        </a:solidFill>
                        <a:latin typeface="Cambria Math" panose="02040503050406030204" pitchFamily="18" charset="0"/>
                        <a:ea typeface="Cambria Math" panose="02040503050406030204" pitchFamily="18" charset="0"/>
                      </a:rPr>
                      <m:t>∩</m:t>
                    </m:r>
                    <m:r>
                      <a:rPr lang="en-US" altLang="zh-CN" sz="2400" i="1">
                        <a:solidFill>
                          <a:srgbClr val="0000FF"/>
                        </a:solidFill>
                        <a:latin typeface="Cambria Math" panose="02040503050406030204" pitchFamily="18" charset="0"/>
                        <a:ea typeface="Cambria Math" panose="02040503050406030204" pitchFamily="18" charset="0"/>
                      </a:rPr>
                      <m:t>𝑇</m:t>
                    </m:r>
                  </m:oMath>
                </a14:m>
                <a:r>
                  <a:rPr lang="zh-CN" altLang="en-US" sz="2400" dirty="0">
                    <a:solidFill>
                      <a:srgbClr val="0000FF"/>
                    </a:solidFill>
                  </a:rPr>
                  <a:t> </a:t>
                </a:r>
                <a:r>
                  <a:rPr lang="en-US" altLang="zh-CN" sz="2400" dirty="0"/>
                  <a:t>as aspects.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981200" y="4689140"/>
                <a:ext cx="8229600" cy="1441785"/>
              </a:xfrm>
              <a:blipFill>
                <a:blip r:embed="rId2"/>
                <a:stretch>
                  <a:fillRect l="-444" t="-4219" r="-963" b="-1688"/>
                </a:stretch>
              </a:blipFill>
            </p:spPr>
            <p:txBody>
              <a:bodyPr/>
              <a:lstStyle/>
              <a:p>
                <a:r>
                  <a:rPr lang="en-US">
                    <a:noFill/>
                  </a:rPr>
                  <a:t> </a:t>
                </a:r>
              </a:p>
            </p:txBody>
          </p:sp>
        </mc:Fallback>
      </mc:AlternateContent>
      <p:sp>
        <p:nvSpPr>
          <p:cNvPr id="5" name="灯片编号占位符 4"/>
          <p:cNvSpPr>
            <a:spLocks noGrp="1"/>
          </p:cNvSpPr>
          <p:nvPr>
            <p:ph type="sldNum" sz="quarter" idx="11"/>
          </p:nvPr>
        </p:nvSpPr>
        <p:spPr/>
        <p:txBody>
          <a:bodyPr/>
          <a:lstStyle/>
          <a:p>
            <a:pPr>
              <a:defRPr/>
            </a:pPr>
            <a:fld id="{DEFACC14-9353-4801-A57C-BA4B1ECDDE48}" type="slidenum">
              <a:rPr lang="en-US" altLang="en-US" smtClean="0"/>
              <a:pPr>
                <a:defRPr/>
              </a:pPr>
              <a:t>110</a:t>
            </a:fld>
            <a:endParaRPr lang="en-US"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484313"/>
            <a:ext cx="7391164" cy="30581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Footer Placeholder 6"/>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355303929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r>
              <a:rPr lang="en-US" altLang="zh-CN" smtClean="0">
                <a:ea typeface="宋体" panose="02010600030101010101" pitchFamily="2" charset="-122"/>
              </a:rPr>
              <a:t>Compared Approaches</a:t>
            </a:r>
            <a:endParaRPr lang="zh-CN" altLang="en-US" smtClean="0">
              <a:ea typeface="宋体" panose="02010600030101010101" pitchFamily="2" charset="-122"/>
            </a:endParaRPr>
          </a:p>
        </p:txBody>
      </p:sp>
      <p:sp>
        <p:nvSpPr>
          <p:cNvPr id="20483" name="内容占位符 2"/>
          <p:cNvSpPr>
            <a:spLocks noGrp="1"/>
          </p:cNvSpPr>
          <p:nvPr>
            <p:ph idx="1"/>
          </p:nvPr>
        </p:nvSpPr>
        <p:spPr/>
        <p:txBody>
          <a:bodyPr/>
          <a:lstStyle/>
          <a:p>
            <a:r>
              <a:rPr lang="en-US" altLang="zh-CN" dirty="0" err="1" smtClean="0">
                <a:solidFill>
                  <a:srgbClr val="FF0000"/>
                </a:solidFill>
                <a:ea typeface="宋体" panose="02010600030101010101" pitchFamily="2" charset="-122"/>
              </a:rPr>
              <a:t>SimR</a:t>
            </a:r>
            <a:r>
              <a:rPr lang="en-US" altLang="zh-CN" dirty="0" smtClean="0">
                <a:solidFill>
                  <a:srgbClr val="FF0000"/>
                </a:solidFill>
                <a:ea typeface="宋体" panose="02010600030101010101" pitchFamily="2" charset="-122"/>
              </a:rPr>
              <a:t> </a:t>
            </a:r>
            <a:r>
              <a:rPr lang="en-US" altLang="zh-CN" dirty="0" smtClean="0">
                <a:ea typeface="宋体" panose="02010600030101010101" pitchFamily="2" charset="-122"/>
              </a:rPr>
              <a:t>uses only </a:t>
            </a:r>
            <a:r>
              <a:rPr lang="en-US" altLang="zh-CN" dirty="0" smtClean="0">
                <a:solidFill>
                  <a:srgbClr val="0000FF"/>
                </a:solidFill>
                <a:ea typeface="宋体" panose="02010600030101010101" pitchFamily="2" charset="-122"/>
              </a:rPr>
              <a:t>aspect similarities </a:t>
            </a:r>
            <a:r>
              <a:rPr lang="en-US" altLang="zh-CN" dirty="0" smtClean="0">
                <a:ea typeface="宋体" panose="02010600030101010101" pitchFamily="2" charset="-122"/>
              </a:rPr>
              <a:t>for recommendation.</a:t>
            </a:r>
          </a:p>
          <a:p>
            <a:r>
              <a:rPr lang="en-US" altLang="zh-CN" dirty="0" smtClean="0">
                <a:solidFill>
                  <a:srgbClr val="FF0000"/>
                </a:solidFill>
                <a:ea typeface="宋体" panose="02010600030101010101" pitchFamily="2" charset="-122"/>
              </a:rPr>
              <a:t>ARR</a:t>
            </a:r>
            <a:r>
              <a:rPr lang="en-US" altLang="zh-CN" dirty="0" smtClean="0">
                <a:ea typeface="宋体" panose="02010600030101010101" pitchFamily="2" charset="-122"/>
              </a:rPr>
              <a:t> uses only </a:t>
            </a:r>
            <a:r>
              <a:rPr lang="en-US" altLang="zh-CN" dirty="0" smtClean="0">
                <a:solidFill>
                  <a:srgbClr val="0000FF"/>
                </a:solidFill>
                <a:ea typeface="宋体" panose="02010600030101010101" pitchFamily="2" charset="-122"/>
              </a:rPr>
              <a:t>aspect associations </a:t>
            </a:r>
            <a:r>
              <a:rPr lang="en-US" altLang="zh-CN" dirty="0" smtClean="0">
                <a:ea typeface="宋体" panose="02010600030101010101" pitchFamily="2" charset="-122"/>
              </a:rPr>
              <a:t>for recommendation.</a:t>
            </a:r>
          </a:p>
          <a:p>
            <a:r>
              <a:rPr lang="en-US" altLang="zh-CN" dirty="0" smtClean="0">
                <a:solidFill>
                  <a:srgbClr val="FF0000"/>
                </a:solidFill>
                <a:ea typeface="宋体" panose="02010600030101010101" pitchFamily="2" charset="-122"/>
              </a:rPr>
              <a:t>AER</a:t>
            </a:r>
            <a:r>
              <a:rPr lang="en-US" altLang="zh-CN" dirty="0" smtClean="0">
                <a:ea typeface="宋体" panose="02010600030101010101" pitchFamily="2" charset="-122"/>
              </a:rPr>
              <a:t> uses </a:t>
            </a:r>
            <a:r>
              <a:rPr lang="en-US" altLang="zh-CN" dirty="0" smtClean="0">
                <a:solidFill>
                  <a:srgbClr val="0000FF"/>
                </a:solidFill>
                <a:ea typeface="宋体" panose="02010600030101010101" pitchFamily="2" charset="-122"/>
              </a:rPr>
              <a:t>both aspect similarities and associations </a:t>
            </a:r>
            <a:r>
              <a:rPr lang="en-US" altLang="zh-CN" dirty="0" smtClean="0">
                <a:ea typeface="宋体" panose="02010600030101010101" pitchFamily="2" charset="-122"/>
              </a:rPr>
              <a:t>for recommendation.</a:t>
            </a:r>
          </a:p>
          <a:p>
            <a:endParaRPr lang="en-US" altLang="zh-CN" dirty="0" smtClean="0">
              <a:ea typeface="宋体" panose="02010600030101010101" pitchFamily="2" charset="-122"/>
            </a:endParaRPr>
          </a:p>
        </p:txBody>
      </p:sp>
      <p:sp>
        <p:nvSpPr>
          <p:cNvPr id="20485" name="灯片编号占位符 4"/>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cs typeface="Arial" panose="020B0604020202020204" pitchFamily="34" charset="0"/>
              </a:defRPr>
            </a:lvl1pPr>
            <a:lvl2pPr marL="742950" indent="-285750">
              <a:defRPr sz="3000">
                <a:solidFill>
                  <a:schemeClr val="tx1"/>
                </a:solidFill>
                <a:latin typeface="Arial" panose="020B0604020202020204" pitchFamily="34" charset="0"/>
                <a:cs typeface="Arial" panose="020B0604020202020204" pitchFamily="34" charset="0"/>
              </a:defRPr>
            </a:lvl2pPr>
            <a:lvl3pPr marL="1143000" indent="-228600">
              <a:defRPr sz="3000">
                <a:solidFill>
                  <a:schemeClr val="tx1"/>
                </a:solidFill>
                <a:latin typeface="Arial" panose="020B0604020202020204" pitchFamily="34" charset="0"/>
                <a:cs typeface="Arial" panose="020B0604020202020204" pitchFamily="34" charset="0"/>
              </a:defRPr>
            </a:lvl3pPr>
            <a:lvl4pPr marL="1600200" indent="-228600">
              <a:defRPr sz="3000">
                <a:solidFill>
                  <a:schemeClr val="tx1"/>
                </a:solidFill>
                <a:latin typeface="Arial" panose="020B0604020202020204" pitchFamily="34" charset="0"/>
                <a:cs typeface="Arial" panose="020B0604020202020204" pitchFamily="34" charset="0"/>
              </a:defRPr>
            </a:lvl4pPr>
            <a:lvl5pPr marL="2057400" indent="-228600">
              <a:defRPr sz="3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9pPr>
          </a:lstStyle>
          <a:p>
            <a:fld id="{CC5E52B5-997B-4BE2-8900-8E551A8C56B4}" type="slidenum">
              <a:rPr lang="en-US" altLang="en-US" sz="1200">
                <a:latin typeface="Garamond" panose="02020404030301010803" pitchFamily="18" charset="0"/>
              </a:rPr>
              <a:pPr/>
              <a:t>111</a:t>
            </a:fld>
            <a:endParaRPr lang="en-US" altLang="en-US" sz="1200">
              <a:latin typeface="Garamond" panose="02020404030301010803" pitchFamily="18" charset="0"/>
            </a:endParaRPr>
          </a:p>
        </p:txBody>
      </p:sp>
      <p:sp>
        <p:nvSpPr>
          <p:cNvPr id="2" name="Footer Placeholder 1"/>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419135306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en-US" altLang="zh-CN" dirty="0" smtClean="0">
                <a:ea typeface="宋体" panose="02010600030101010101" pitchFamily="2" charset="-122"/>
              </a:rPr>
              <a:t>Experimental Results </a:t>
            </a:r>
            <a:r>
              <a:rPr lang="en-US" altLang="zh-CN" sz="2400" dirty="0">
                <a:ea typeface="宋体" panose="02010600030101010101" pitchFamily="2" charset="-122"/>
              </a:rPr>
              <a:t>(Overall results)</a:t>
            </a:r>
            <a:endParaRPr lang="zh-CN" altLang="en-US" sz="2400" dirty="0">
              <a:ea typeface="宋体" panose="02010600030101010101" pitchFamily="2" charset="-122"/>
            </a:endParaRPr>
          </a:p>
        </p:txBody>
      </p:sp>
      <p:sp>
        <p:nvSpPr>
          <p:cNvPr id="22532" name="灯片编号占位符 4"/>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cs typeface="Arial" panose="020B0604020202020204" pitchFamily="34" charset="0"/>
              </a:defRPr>
            </a:lvl1pPr>
            <a:lvl2pPr marL="742950" indent="-285750">
              <a:defRPr sz="3000">
                <a:solidFill>
                  <a:schemeClr val="tx1"/>
                </a:solidFill>
                <a:latin typeface="Arial" panose="020B0604020202020204" pitchFamily="34" charset="0"/>
                <a:cs typeface="Arial" panose="020B0604020202020204" pitchFamily="34" charset="0"/>
              </a:defRPr>
            </a:lvl2pPr>
            <a:lvl3pPr marL="1143000" indent="-228600">
              <a:defRPr sz="3000">
                <a:solidFill>
                  <a:schemeClr val="tx1"/>
                </a:solidFill>
                <a:latin typeface="Arial" panose="020B0604020202020204" pitchFamily="34" charset="0"/>
                <a:cs typeface="Arial" panose="020B0604020202020204" pitchFamily="34" charset="0"/>
              </a:defRPr>
            </a:lvl3pPr>
            <a:lvl4pPr marL="1600200" indent="-228600">
              <a:defRPr sz="3000">
                <a:solidFill>
                  <a:schemeClr val="tx1"/>
                </a:solidFill>
                <a:latin typeface="Arial" panose="020B0604020202020204" pitchFamily="34" charset="0"/>
                <a:cs typeface="Arial" panose="020B0604020202020204" pitchFamily="34" charset="0"/>
              </a:defRPr>
            </a:lvl4pPr>
            <a:lvl5pPr marL="2057400" indent="-228600">
              <a:defRPr sz="3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9pPr>
          </a:lstStyle>
          <a:p>
            <a:fld id="{7995A3A6-B023-44A7-A89F-2E77EAEF3686}" type="slidenum">
              <a:rPr lang="en-US" altLang="en-US" sz="1200">
                <a:latin typeface="Garamond" panose="02020404030301010803" pitchFamily="18" charset="0"/>
              </a:rPr>
              <a:pPr/>
              <a:t>112</a:t>
            </a:fld>
            <a:endParaRPr lang="en-US" altLang="en-US" sz="1200">
              <a:latin typeface="Garamond" panose="02020404030301010803" pitchFamily="18" charset="0"/>
            </a:endParaRPr>
          </a:p>
        </p:txBody>
      </p:sp>
      <p:pic>
        <p:nvPicPr>
          <p:cNvPr id="22533"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11339" y="1232756"/>
            <a:ext cx="8569325" cy="4895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矩形 6"/>
          <p:cNvSpPr/>
          <p:nvPr/>
        </p:nvSpPr>
        <p:spPr bwMode="auto">
          <a:xfrm>
            <a:off x="7680326" y="1880828"/>
            <a:ext cx="468313" cy="1836204"/>
          </a:xfrm>
          <a:prstGeom prst="rect">
            <a:avLst/>
          </a:prstGeom>
          <a:noFill/>
          <a:ln w="47625">
            <a:solidFill>
              <a:srgbClr val="FF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lvl1pPr marL="342900" indent="-342900">
              <a:defRPr sz="3000">
                <a:solidFill>
                  <a:schemeClr val="tx1"/>
                </a:solidFill>
                <a:latin typeface="Arial" panose="020B0604020202020204" pitchFamily="34" charset="0"/>
                <a:cs typeface="Arial" panose="020B0604020202020204" pitchFamily="34" charset="0"/>
              </a:defRPr>
            </a:lvl1pPr>
            <a:lvl2pPr marL="742950" indent="-285750">
              <a:defRPr sz="3000">
                <a:solidFill>
                  <a:schemeClr val="tx1"/>
                </a:solidFill>
                <a:latin typeface="Arial" panose="020B0604020202020204" pitchFamily="34" charset="0"/>
                <a:cs typeface="Arial" panose="020B0604020202020204" pitchFamily="34" charset="0"/>
              </a:defRPr>
            </a:lvl2pPr>
            <a:lvl3pPr marL="1143000" indent="-228600">
              <a:defRPr sz="3000">
                <a:solidFill>
                  <a:schemeClr val="tx1"/>
                </a:solidFill>
                <a:latin typeface="Arial" panose="020B0604020202020204" pitchFamily="34" charset="0"/>
                <a:cs typeface="Arial" panose="020B0604020202020204" pitchFamily="34" charset="0"/>
              </a:defRPr>
            </a:lvl3pPr>
            <a:lvl4pPr marL="1600200" indent="-228600">
              <a:defRPr sz="3000">
                <a:solidFill>
                  <a:schemeClr val="tx1"/>
                </a:solidFill>
                <a:latin typeface="Arial" panose="020B0604020202020204" pitchFamily="34" charset="0"/>
                <a:cs typeface="Arial" panose="020B0604020202020204" pitchFamily="34" charset="0"/>
              </a:defRPr>
            </a:lvl4pPr>
            <a:lvl5pPr marL="2057400" indent="-228600">
              <a:defRPr sz="3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9pPr>
          </a:lstStyle>
          <a:p>
            <a:pPr eaLnBrk="1" hangingPunct="1">
              <a:spcBef>
                <a:spcPct val="20000"/>
              </a:spcBef>
              <a:buClr>
                <a:schemeClr val="accent1"/>
              </a:buClr>
              <a:buSzPct val="65000"/>
              <a:buFont typeface="Wingdings" panose="05000000000000000000" pitchFamily="2" charset="2"/>
              <a:buChar char="n"/>
            </a:pPr>
            <a:endParaRPr lang="zh-CN" altLang="en-US">
              <a:ea typeface="宋体" panose="02010600030101010101" pitchFamily="2" charset="-122"/>
            </a:endParaRPr>
          </a:p>
        </p:txBody>
      </p:sp>
      <p:sp>
        <p:nvSpPr>
          <p:cNvPr id="8" name="矩形 7"/>
          <p:cNvSpPr/>
          <p:nvPr/>
        </p:nvSpPr>
        <p:spPr bwMode="auto">
          <a:xfrm>
            <a:off x="9840913" y="1880828"/>
            <a:ext cx="468312" cy="1836204"/>
          </a:xfrm>
          <a:prstGeom prst="rect">
            <a:avLst/>
          </a:prstGeom>
          <a:noFill/>
          <a:ln w="47625">
            <a:solidFill>
              <a:srgbClr val="FF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lvl1pPr marL="342900" indent="-342900">
              <a:defRPr sz="3000">
                <a:solidFill>
                  <a:schemeClr val="tx1"/>
                </a:solidFill>
                <a:latin typeface="Arial" panose="020B0604020202020204" pitchFamily="34" charset="0"/>
                <a:cs typeface="Arial" panose="020B0604020202020204" pitchFamily="34" charset="0"/>
              </a:defRPr>
            </a:lvl1pPr>
            <a:lvl2pPr marL="742950" indent="-285750">
              <a:defRPr sz="3000">
                <a:solidFill>
                  <a:schemeClr val="tx1"/>
                </a:solidFill>
                <a:latin typeface="Arial" panose="020B0604020202020204" pitchFamily="34" charset="0"/>
                <a:cs typeface="Arial" panose="020B0604020202020204" pitchFamily="34" charset="0"/>
              </a:defRPr>
            </a:lvl2pPr>
            <a:lvl3pPr marL="1143000" indent="-228600">
              <a:defRPr sz="3000">
                <a:solidFill>
                  <a:schemeClr val="tx1"/>
                </a:solidFill>
                <a:latin typeface="Arial" panose="020B0604020202020204" pitchFamily="34" charset="0"/>
                <a:cs typeface="Arial" panose="020B0604020202020204" pitchFamily="34" charset="0"/>
              </a:defRPr>
            </a:lvl3pPr>
            <a:lvl4pPr marL="1600200" indent="-228600">
              <a:defRPr sz="3000">
                <a:solidFill>
                  <a:schemeClr val="tx1"/>
                </a:solidFill>
                <a:latin typeface="Arial" panose="020B0604020202020204" pitchFamily="34" charset="0"/>
                <a:cs typeface="Arial" panose="020B0604020202020204" pitchFamily="34" charset="0"/>
              </a:defRPr>
            </a:lvl4pPr>
            <a:lvl5pPr marL="2057400" indent="-228600">
              <a:defRPr sz="3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9pPr>
          </a:lstStyle>
          <a:p>
            <a:pPr eaLnBrk="1" hangingPunct="1">
              <a:spcBef>
                <a:spcPct val="20000"/>
              </a:spcBef>
              <a:buClr>
                <a:schemeClr val="accent1"/>
              </a:buClr>
              <a:buSzPct val="65000"/>
              <a:buFont typeface="Wingdings" panose="05000000000000000000" pitchFamily="2" charset="2"/>
              <a:buChar char="n"/>
            </a:pPr>
            <a:endParaRPr lang="zh-CN" altLang="en-US">
              <a:ea typeface="宋体" panose="02010600030101010101" pitchFamily="2" charset="-122"/>
            </a:endParaRPr>
          </a:p>
        </p:txBody>
      </p:sp>
      <p:sp>
        <p:nvSpPr>
          <p:cNvPr id="9" name="矩形 8"/>
          <p:cNvSpPr/>
          <p:nvPr/>
        </p:nvSpPr>
        <p:spPr bwMode="auto">
          <a:xfrm>
            <a:off x="5375276" y="1880828"/>
            <a:ext cx="468313" cy="1836204"/>
          </a:xfrm>
          <a:prstGeom prst="rect">
            <a:avLst/>
          </a:prstGeom>
          <a:noFill/>
          <a:ln w="47625">
            <a:solidFill>
              <a:srgbClr val="FF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lvl1pPr marL="342900" indent="-342900">
              <a:defRPr sz="3000">
                <a:solidFill>
                  <a:schemeClr val="tx1"/>
                </a:solidFill>
                <a:latin typeface="Arial" panose="020B0604020202020204" pitchFamily="34" charset="0"/>
                <a:cs typeface="Arial" panose="020B0604020202020204" pitchFamily="34" charset="0"/>
              </a:defRPr>
            </a:lvl1pPr>
            <a:lvl2pPr marL="742950" indent="-285750">
              <a:defRPr sz="3000">
                <a:solidFill>
                  <a:schemeClr val="tx1"/>
                </a:solidFill>
                <a:latin typeface="Arial" panose="020B0604020202020204" pitchFamily="34" charset="0"/>
                <a:cs typeface="Arial" panose="020B0604020202020204" pitchFamily="34" charset="0"/>
              </a:defRPr>
            </a:lvl2pPr>
            <a:lvl3pPr marL="1143000" indent="-228600">
              <a:defRPr sz="3000">
                <a:solidFill>
                  <a:schemeClr val="tx1"/>
                </a:solidFill>
                <a:latin typeface="Arial" panose="020B0604020202020204" pitchFamily="34" charset="0"/>
                <a:cs typeface="Arial" panose="020B0604020202020204" pitchFamily="34" charset="0"/>
              </a:defRPr>
            </a:lvl3pPr>
            <a:lvl4pPr marL="1600200" indent="-228600">
              <a:defRPr sz="3000">
                <a:solidFill>
                  <a:schemeClr val="tx1"/>
                </a:solidFill>
                <a:latin typeface="Arial" panose="020B0604020202020204" pitchFamily="34" charset="0"/>
                <a:cs typeface="Arial" panose="020B0604020202020204" pitchFamily="34" charset="0"/>
              </a:defRPr>
            </a:lvl4pPr>
            <a:lvl5pPr marL="2057400" indent="-228600">
              <a:defRPr sz="3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9pPr>
          </a:lstStyle>
          <a:p>
            <a:pPr eaLnBrk="1" hangingPunct="1">
              <a:spcBef>
                <a:spcPct val="20000"/>
              </a:spcBef>
              <a:buClr>
                <a:schemeClr val="accent1"/>
              </a:buClr>
              <a:buSzPct val="65000"/>
              <a:buFont typeface="Wingdings" panose="05000000000000000000" pitchFamily="2" charset="2"/>
              <a:buChar char="n"/>
            </a:pPr>
            <a:endParaRPr lang="zh-CN" altLang="en-US">
              <a:ea typeface="宋体" panose="02010600030101010101" pitchFamily="2" charset="-122"/>
            </a:endParaRPr>
          </a:p>
        </p:txBody>
      </p:sp>
      <p:sp>
        <p:nvSpPr>
          <p:cNvPr id="10" name="矩形 9"/>
          <p:cNvSpPr/>
          <p:nvPr/>
        </p:nvSpPr>
        <p:spPr bwMode="auto">
          <a:xfrm>
            <a:off x="5411788" y="4221088"/>
            <a:ext cx="468312" cy="1836205"/>
          </a:xfrm>
          <a:prstGeom prst="rect">
            <a:avLst/>
          </a:prstGeom>
          <a:noFill/>
          <a:ln w="47625">
            <a:solidFill>
              <a:srgbClr val="FF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lvl1pPr marL="342900" indent="-342900">
              <a:defRPr sz="3000">
                <a:solidFill>
                  <a:schemeClr val="tx1"/>
                </a:solidFill>
                <a:latin typeface="Arial" panose="020B0604020202020204" pitchFamily="34" charset="0"/>
                <a:cs typeface="Arial" panose="020B0604020202020204" pitchFamily="34" charset="0"/>
              </a:defRPr>
            </a:lvl1pPr>
            <a:lvl2pPr marL="742950" indent="-285750">
              <a:defRPr sz="3000">
                <a:solidFill>
                  <a:schemeClr val="tx1"/>
                </a:solidFill>
                <a:latin typeface="Arial" panose="020B0604020202020204" pitchFamily="34" charset="0"/>
                <a:cs typeface="Arial" panose="020B0604020202020204" pitchFamily="34" charset="0"/>
              </a:defRPr>
            </a:lvl2pPr>
            <a:lvl3pPr marL="1143000" indent="-228600">
              <a:defRPr sz="3000">
                <a:solidFill>
                  <a:schemeClr val="tx1"/>
                </a:solidFill>
                <a:latin typeface="Arial" panose="020B0604020202020204" pitchFamily="34" charset="0"/>
                <a:cs typeface="Arial" panose="020B0604020202020204" pitchFamily="34" charset="0"/>
              </a:defRPr>
            </a:lvl3pPr>
            <a:lvl4pPr marL="1600200" indent="-228600">
              <a:defRPr sz="3000">
                <a:solidFill>
                  <a:schemeClr val="tx1"/>
                </a:solidFill>
                <a:latin typeface="Arial" panose="020B0604020202020204" pitchFamily="34" charset="0"/>
                <a:cs typeface="Arial" panose="020B0604020202020204" pitchFamily="34" charset="0"/>
              </a:defRPr>
            </a:lvl4pPr>
            <a:lvl5pPr marL="2057400" indent="-228600">
              <a:defRPr sz="3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9pPr>
          </a:lstStyle>
          <a:p>
            <a:pPr eaLnBrk="1" hangingPunct="1">
              <a:spcBef>
                <a:spcPct val="20000"/>
              </a:spcBef>
              <a:buClr>
                <a:schemeClr val="accent1"/>
              </a:buClr>
              <a:buSzPct val="65000"/>
              <a:buFont typeface="Wingdings" panose="05000000000000000000" pitchFamily="2" charset="2"/>
              <a:buChar char="n"/>
            </a:pPr>
            <a:endParaRPr lang="zh-CN" altLang="en-US">
              <a:ea typeface="宋体" panose="02010600030101010101" pitchFamily="2" charset="-122"/>
            </a:endParaRPr>
          </a:p>
        </p:txBody>
      </p:sp>
      <p:sp>
        <p:nvSpPr>
          <p:cNvPr id="11" name="矩形 10"/>
          <p:cNvSpPr/>
          <p:nvPr/>
        </p:nvSpPr>
        <p:spPr bwMode="auto">
          <a:xfrm>
            <a:off x="9840913" y="4221088"/>
            <a:ext cx="468312" cy="1836205"/>
          </a:xfrm>
          <a:prstGeom prst="rect">
            <a:avLst/>
          </a:prstGeom>
          <a:noFill/>
          <a:ln w="47625">
            <a:solidFill>
              <a:srgbClr val="FF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lvl1pPr marL="342900" indent="-342900">
              <a:defRPr sz="3000">
                <a:solidFill>
                  <a:schemeClr val="tx1"/>
                </a:solidFill>
                <a:latin typeface="Arial" panose="020B0604020202020204" pitchFamily="34" charset="0"/>
                <a:cs typeface="Arial" panose="020B0604020202020204" pitchFamily="34" charset="0"/>
              </a:defRPr>
            </a:lvl1pPr>
            <a:lvl2pPr marL="742950" indent="-285750">
              <a:defRPr sz="3000">
                <a:solidFill>
                  <a:schemeClr val="tx1"/>
                </a:solidFill>
                <a:latin typeface="Arial" panose="020B0604020202020204" pitchFamily="34" charset="0"/>
                <a:cs typeface="Arial" panose="020B0604020202020204" pitchFamily="34" charset="0"/>
              </a:defRPr>
            </a:lvl2pPr>
            <a:lvl3pPr marL="1143000" indent="-228600">
              <a:defRPr sz="3000">
                <a:solidFill>
                  <a:schemeClr val="tx1"/>
                </a:solidFill>
                <a:latin typeface="Arial" panose="020B0604020202020204" pitchFamily="34" charset="0"/>
                <a:cs typeface="Arial" panose="020B0604020202020204" pitchFamily="34" charset="0"/>
              </a:defRPr>
            </a:lvl3pPr>
            <a:lvl4pPr marL="1600200" indent="-228600">
              <a:defRPr sz="3000">
                <a:solidFill>
                  <a:schemeClr val="tx1"/>
                </a:solidFill>
                <a:latin typeface="Arial" panose="020B0604020202020204" pitchFamily="34" charset="0"/>
                <a:cs typeface="Arial" panose="020B0604020202020204" pitchFamily="34" charset="0"/>
              </a:defRPr>
            </a:lvl4pPr>
            <a:lvl5pPr marL="2057400" indent="-228600">
              <a:defRPr sz="3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9pPr>
          </a:lstStyle>
          <a:p>
            <a:pPr eaLnBrk="1" hangingPunct="1">
              <a:spcBef>
                <a:spcPct val="20000"/>
              </a:spcBef>
              <a:buClr>
                <a:schemeClr val="accent1"/>
              </a:buClr>
              <a:buSzPct val="65000"/>
              <a:buFont typeface="Wingdings" panose="05000000000000000000" pitchFamily="2" charset="2"/>
              <a:buChar char="n"/>
            </a:pPr>
            <a:endParaRPr lang="zh-CN" altLang="en-US">
              <a:ea typeface="宋体" panose="02010600030101010101" pitchFamily="2" charset="-122"/>
            </a:endParaRPr>
          </a:p>
        </p:txBody>
      </p:sp>
      <p:sp>
        <p:nvSpPr>
          <p:cNvPr id="12" name="矩形 11"/>
          <p:cNvSpPr/>
          <p:nvPr/>
        </p:nvSpPr>
        <p:spPr bwMode="auto">
          <a:xfrm>
            <a:off x="3648076" y="4221088"/>
            <a:ext cx="468313" cy="1836205"/>
          </a:xfrm>
          <a:prstGeom prst="rect">
            <a:avLst/>
          </a:prstGeom>
          <a:noFill/>
          <a:ln w="47625">
            <a:solidFill>
              <a:srgbClr val="FF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lvl1pPr marL="342900" indent="-342900">
              <a:defRPr sz="3000">
                <a:solidFill>
                  <a:schemeClr val="tx1"/>
                </a:solidFill>
                <a:latin typeface="Arial" panose="020B0604020202020204" pitchFamily="34" charset="0"/>
                <a:cs typeface="Arial" panose="020B0604020202020204" pitchFamily="34" charset="0"/>
              </a:defRPr>
            </a:lvl1pPr>
            <a:lvl2pPr marL="742950" indent="-285750">
              <a:defRPr sz="3000">
                <a:solidFill>
                  <a:schemeClr val="tx1"/>
                </a:solidFill>
                <a:latin typeface="Arial" panose="020B0604020202020204" pitchFamily="34" charset="0"/>
                <a:cs typeface="Arial" panose="020B0604020202020204" pitchFamily="34" charset="0"/>
              </a:defRPr>
            </a:lvl2pPr>
            <a:lvl3pPr marL="1143000" indent="-228600">
              <a:defRPr sz="3000">
                <a:solidFill>
                  <a:schemeClr val="tx1"/>
                </a:solidFill>
                <a:latin typeface="Arial" panose="020B0604020202020204" pitchFamily="34" charset="0"/>
                <a:cs typeface="Arial" panose="020B0604020202020204" pitchFamily="34" charset="0"/>
              </a:defRPr>
            </a:lvl3pPr>
            <a:lvl4pPr marL="1600200" indent="-228600">
              <a:defRPr sz="3000">
                <a:solidFill>
                  <a:schemeClr val="tx1"/>
                </a:solidFill>
                <a:latin typeface="Arial" panose="020B0604020202020204" pitchFamily="34" charset="0"/>
                <a:cs typeface="Arial" panose="020B0604020202020204" pitchFamily="34" charset="0"/>
              </a:defRPr>
            </a:lvl4pPr>
            <a:lvl5pPr marL="2057400" indent="-228600">
              <a:defRPr sz="3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000">
                <a:solidFill>
                  <a:schemeClr val="tx1"/>
                </a:solidFill>
                <a:latin typeface="Arial" panose="020B0604020202020204" pitchFamily="34" charset="0"/>
                <a:cs typeface="Arial" panose="020B0604020202020204" pitchFamily="34" charset="0"/>
              </a:defRPr>
            </a:lvl9pPr>
          </a:lstStyle>
          <a:p>
            <a:pPr eaLnBrk="1" hangingPunct="1">
              <a:spcBef>
                <a:spcPct val="20000"/>
              </a:spcBef>
              <a:buClr>
                <a:schemeClr val="accent1"/>
              </a:buClr>
              <a:buSzPct val="65000"/>
              <a:buFont typeface="Wingdings" panose="05000000000000000000" pitchFamily="2" charset="2"/>
              <a:buChar char="n"/>
            </a:pPr>
            <a:endParaRPr lang="zh-CN" altLang="en-US">
              <a:ea typeface="宋体" panose="02010600030101010101" pitchFamily="2" charset="-122"/>
            </a:endParaRPr>
          </a:p>
        </p:txBody>
      </p:sp>
      <p:sp>
        <p:nvSpPr>
          <p:cNvPr id="2" name="Footer Placeholder 1"/>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1226205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Lifelong Relaxation Labeling</a:t>
            </a:r>
            <a:br>
              <a:rPr lang="en-US" dirty="0" smtClean="0"/>
            </a:br>
            <a:r>
              <a:rPr lang="en-US" sz="2000" dirty="0"/>
              <a:t>(Shu et al 2016)</a:t>
            </a:r>
          </a:p>
        </p:txBody>
      </p:sp>
      <p:sp>
        <p:nvSpPr>
          <p:cNvPr id="3" name="Content Placeholder 2"/>
          <p:cNvSpPr>
            <a:spLocks noGrp="1"/>
          </p:cNvSpPr>
          <p:nvPr>
            <p:ph idx="1"/>
          </p:nvPr>
        </p:nvSpPr>
        <p:spPr/>
        <p:txBody>
          <a:bodyPr/>
          <a:lstStyle/>
          <a:p>
            <a:r>
              <a:rPr lang="en-US" dirty="0">
                <a:solidFill>
                  <a:srgbClr val="0000FF"/>
                </a:solidFill>
              </a:rPr>
              <a:t>Relaxation Labeling </a:t>
            </a:r>
            <a:r>
              <a:rPr lang="en-US" dirty="0"/>
              <a:t>(RL) is an unsupervised graph-based label propagation algorithm</a:t>
            </a:r>
            <a:r>
              <a:rPr lang="en-US" dirty="0" smtClean="0"/>
              <a:t>.</a:t>
            </a:r>
          </a:p>
          <a:p>
            <a:pPr lvl="1"/>
            <a:r>
              <a:rPr lang="en-US" dirty="0" smtClean="0"/>
              <a:t>Unsupervised classification</a:t>
            </a:r>
          </a:p>
          <a:p>
            <a:pPr lvl="1"/>
            <a:endParaRPr lang="en-US" dirty="0"/>
          </a:p>
          <a:p>
            <a:r>
              <a:rPr lang="en-US" dirty="0" smtClean="0"/>
              <a:t>It can be augmented with lifelong learning (</a:t>
            </a:r>
            <a:r>
              <a:rPr lang="en-US" i="1" dirty="0" smtClean="0">
                <a:solidFill>
                  <a:srgbClr val="0000FF"/>
                </a:solidFill>
              </a:rPr>
              <a:t>Lifelong-RL</a:t>
            </a:r>
            <a:r>
              <a:rPr lang="en-US" dirty="0" smtClean="0"/>
              <a:t>) to exploit past knowledge learned from previous tasks. </a:t>
            </a:r>
          </a:p>
          <a:p>
            <a:endParaRPr lang="en-US" dirty="0" smtClean="0"/>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113</a:t>
            </a:fld>
            <a:endParaRPr lang="en-US" altLang="en-US"/>
          </a:p>
        </p:txBody>
      </p:sp>
      <p:sp>
        <p:nvSpPr>
          <p:cNvPr id="6" name="Footer Placeholder 5"/>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383507669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Relaxation Labeling (RL)</a:t>
            </a:r>
            <a:endParaRPr lang="en-US" dirty="0"/>
          </a:p>
        </p:txBody>
      </p:sp>
      <p:sp>
        <p:nvSpPr>
          <p:cNvPr id="3" name="Content Placeholder 2"/>
          <p:cNvSpPr>
            <a:spLocks noGrp="1"/>
          </p:cNvSpPr>
          <p:nvPr>
            <p:ph idx="1"/>
          </p:nvPr>
        </p:nvSpPr>
        <p:spPr/>
        <p:txBody>
          <a:bodyPr/>
          <a:lstStyle/>
          <a:p>
            <a:r>
              <a:rPr lang="en-US" dirty="0" smtClean="0"/>
              <a:t>Graph </a:t>
            </a:r>
            <a:r>
              <a:rPr lang="en-US" dirty="0"/>
              <a:t>consists of nodes and edges. </a:t>
            </a:r>
            <a:endParaRPr lang="en-US" dirty="0" smtClean="0"/>
          </a:p>
          <a:p>
            <a:pPr lvl="1"/>
            <a:r>
              <a:rPr lang="en-US" dirty="0" smtClean="0"/>
              <a:t>Node: object to be labeled </a:t>
            </a:r>
            <a:endParaRPr lang="en-US" dirty="0"/>
          </a:p>
          <a:p>
            <a:pPr lvl="1"/>
            <a:r>
              <a:rPr lang="en-US" dirty="0" smtClean="0"/>
              <a:t>Edge: a </a:t>
            </a:r>
            <a:r>
              <a:rPr lang="en-US" dirty="0"/>
              <a:t>binary </a:t>
            </a:r>
            <a:r>
              <a:rPr lang="en-US" dirty="0" smtClean="0"/>
              <a:t>relationship between </a:t>
            </a:r>
            <a:r>
              <a:rPr lang="en-US" dirty="0"/>
              <a:t>two nodes</a:t>
            </a:r>
            <a:r>
              <a:rPr lang="en-US" dirty="0" smtClean="0"/>
              <a:t>. </a:t>
            </a:r>
          </a:p>
          <a:p>
            <a:r>
              <a:rPr lang="en-US" dirty="0"/>
              <a:t>Each node </a:t>
            </a:r>
            <a:r>
              <a:rPr lang="en-US" i="1" dirty="0"/>
              <a:t>n</a:t>
            </a:r>
            <a:r>
              <a:rPr lang="en-US" i="1" baseline="-25000" dirty="0"/>
              <a:t>i</a:t>
            </a:r>
            <a:r>
              <a:rPr lang="en-US" dirty="0"/>
              <a:t> in the graph is associated with a multinomial </a:t>
            </a:r>
            <a:r>
              <a:rPr lang="en-US" dirty="0" smtClean="0"/>
              <a:t>distribution </a:t>
            </a:r>
            <a:r>
              <a:rPr lang="en-US" i="1" dirty="0" smtClean="0"/>
              <a:t>P</a:t>
            </a:r>
            <a:r>
              <a:rPr lang="en-US" dirty="0" smtClean="0"/>
              <a:t>(</a:t>
            </a:r>
            <a:r>
              <a:rPr lang="en-US" i="1" dirty="0" smtClean="0"/>
              <a:t>L</a:t>
            </a:r>
            <a:r>
              <a:rPr lang="en-US" dirty="0" smtClean="0"/>
              <a:t>(</a:t>
            </a:r>
            <a:r>
              <a:rPr lang="en-US" i="1" dirty="0" smtClean="0"/>
              <a:t>n</a:t>
            </a:r>
            <a:r>
              <a:rPr lang="en-US" i="1" baseline="-25000" dirty="0" smtClean="0"/>
              <a:t>i</a:t>
            </a:r>
            <a:r>
              <a:rPr lang="en-US" dirty="0" smtClean="0"/>
              <a:t>))</a:t>
            </a:r>
            <a:r>
              <a:rPr lang="en-US" i="1" dirty="0"/>
              <a:t> </a:t>
            </a:r>
            <a:endParaRPr lang="en-US" i="1" dirty="0" smtClean="0"/>
          </a:p>
          <a:p>
            <a:pPr lvl="1"/>
            <a:r>
              <a:rPr lang="en-US" i="1" dirty="0" smtClean="0"/>
              <a:t>L</a:t>
            </a:r>
            <a:r>
              <a:rPr lang="en-US" dirty="0" smtClean="0"/>
              <a:t>(</a:t>
            </a:r>
            <a:r>
              <a:rPr lang="en-US" i="1" dirty="0" smtClean="0"/>
              <a:t>n</a:t>
            </a:r>
            <a:r>
              <a:rPr lang="en-US" i="1" baseline="-25000" dirty="0" smtClean="0"/>
              <a:t>i</a:t>
            </a:r>
            <a:r>
              <a:rPr lang="en-US" dirty="0" smtClean="0"/>
              <a:t>) is </a:t>
            </a:r>
            <a:r>
              <a:rPr lang="en-US" dirty="0"/>
              <a:t>the label of </a:t>
            </a:r>
            <a:r>
              <a:rPr lang="en-US" i="1" dirty="0" smtClean="0"/>
              <a:t>n</a:t>
            </a:r>
            <a:r>
              <a:rPr lang="en-US" i="1" baseline="-25000" dirty="0" smtClean="0"/>
              <a:t>i</a:t>
            </a:r>
            <a:r>
              <a:rPr lang="en-US" dirty="0" smtClean="0"/>
              <a:t> </a:t>
            </a:r>
            <a:r>
              <a:rPr lang="en-US" dirty="0"/>
              <a:t>on a label set Y </a:t>
            </a:r>
            <a:r>
              <a:rPr lang="en-US" dirty="0" smtClean="0"/>
              <a:t>.</a:t>
            </a:r>
          </a:p>
          <a:p>
            <a:r>
              <a:rPr lang="en-US" dirty="0"/>
              <a:t>Each </a:t>
            </a:r>
            <a:r>
              <a:rPr lang="en-US" dirty="0" smtClean="0"/>
              <a:t>edge has two conditional distributions: </a:t>
            </a:r>
          </a:p>
          <a:p>
            <a:pPr lvl="1"/>
            <a:r>
              <a:rPr lang="en-US" i="1" dirty="0" smtClean="0"/>
              <a:t>P</a:t>
            </a:r>
            <a:r>
              <a:rPr lang="en-US" dirty="0" smtClean="0"/>
              <a:t>(</a:t>
            </a:r>
            <a:r>
              <a:rPr lang="en-US" i="1" dirty="0" smtClean="0"/>
              <a:t>L</a:t>
            </a:r>
            <a:r>
              <a:rPr lang="en-US" dirty="0" smtClean="0"/>
              <a:t>(</a:t>
            </a:r>
            <a:r>
              <a:rPr lang="en-US" i="1" dirty="0" smtClean="0"/>
              <a:t>n</a:t>
            </a:r>
            <a:r>
              <a:rPr lang="en-US" i="1" baseline="-25000" dirty="0" smtClean="0"/>
              <a:t>i</a:t>
            </a:r>
            <a:r>
              <a:rPr lang="en-US" dirty="0" smtClean="0"/>
              <a:t>) | </a:t>
            </a:r>
            <a:r>
              <a:rPr lang="en-US" i="1" dirty="0" smtClean="0"/>
              <a:t>L</a:t>
            </a:r>
            <a:r>
              <a:rPr lang="en-US" dirty="0" smtClean="0"/>
              <a:t>(</a:t>
            </a:r>
            <a:r>
              <a:rPr lang="en-US" i="1" dirty="0" err="1" smtClean="0"/>
              <a:t>n</a:t>
            </a:r>
            <a:r>
              <a:rPr lang="en-US" i="1" baseline="-25000" dirty="0" err="1" smtClean="0"/>
              <a:t>j</a:t>
            </a:r>
            <a:r>
              <a:rPr lang="en-US" dirty="0" smtClean="0"/>
              <a:t>))</a:t>
            </a:r>
            <a:r>
              <a:rPr lang="en-US" i="1" dirty="0" smtClean="0"/>
              <a:t> </a:t>
            </a:r>
            <a:r>
              <a:rPr lang="en-US" dirty="0" smtClean="0"/>
              <a:t>and </a:t>
            </a:r>
            <a:r>
              <a:rPr lang="en-US" i="1" dirty="0" smtClean="0"/>
              <a:t>P</a:t>
            </a:r>
            <a:r>
              <a:rPr lang="en-US" dirty="0" smtClean="0"/>
              <a:t>(</a:t>
            </a:r>
            <a:r>
              <a:rPr lang="en-US" i="1" dirty="0" smtClean="0"/>
              <a:t>L</a:t>
            </a:r>
            <a:r>
              <a:rPr lang="en-US" dirty="0" smtClean="0"/>
              <a:t>(</a:t>
            </a:r>
            <a:r>
              <a:rPr lang="en-US" i="1" dirty="0" err="1" smtClean="0"/>
              <a:t>n</a:t>
            </a:r>
            <a:r>
              <a:rPr lang="en-US" i="1" baseline="-25000" dirty="0" err="1" smtClean="0"/>
              <a:t>j</a:t>
            </a:r>
            <a:r>
              <a:rPr lang="en-US" dirty="0" smtClean="0"/>
              <a:t>) | </a:t>
            </a:r>
            <a:r>
              <a:rPr lang="en-US" i="1" dirty="0" smtClean="0"/>
              <a:t>L</a:t>
            </a:r>
            <a:r>
              <a:rPr lang="en-US" dirty="0" smtClean="0"/>
              <a:t>(</a:t>
            </a:r>
            <a:r>
              <a:rPr lang="en-US" i="1" dirty="0" smtClean="0"/>
              <a:t>n</a:t>
            </a:r>
            <a:r>
              <a:rPr lang="en-US" i="1" baseline="-25000" dirty="0" smtClean="0"/>
              <a:t>i</a:t>
            </a:r>
            <a:r>
              <a:rPr lang="en-US" dirty="0"/>
              <a:t>)</a:t>
            </a:r>
            <a:r>
              <a:rPr lang="en-US" dirty="0" smtClean="0"/>
              <a:t>)</a:t>
            </a:r>
            <a:r>
              <a:rPr lang="en-US" i="1" dirty="0" smtClean="0"/>
              <a:t> </a:t>
            </a:r>
            <a:endParaRPr lang="en-US" dirty="0"/>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114</a:t>
            </a:fld>
            <a:endParaRPr lang="en-US" altLang="en-US"/>
          </a:p>
        </p:txBody>
      </p:sp>
      <p:sp>
        <p:nvSpPr>
          <p:cNvPr id="6" name="Footer Placeholder 5"/>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234542494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Relaxation </a:t>
            </a:r>
            <a:r>
              <a:rPr lang="en-US" dirty="0" smtClean="0"/>
              <a:t>Labeling (</a:t>
            </a:r>
            <a:r>
              <a:rPr lang="en-US" dirty="0" err="1" smtClean="0"/>
              <a:t>contd</a:t>
            </a:r>
            <a:r>
              <a:rPr lang="en-US" dirty="0" smtClean="0"/>
              <a:t>)</a:t>
            </a:r>
            <a:endParaRPr lang="en-US" dirty="0"/>
          </a:p>
        </p:txBody>
      </p:sp>
      <p:sp>
        <p:nvSpPr>
          <p:cNvPr id="3" name="Content Placeholder 2"/>
          <p:cNvSpPr>
            <a:spLocks noGrp="1"/>
          </p:cNvSpPr>
          <p:nvPr>
            <p:ph idx="1"/>
          </p:nvPr>
        </p:nvSpPr>
        <p:spPr/>
        <p:txBody>
          <a:bodyPr/>
          <a:lstStyle/>
          <a:p>
            <a:r>
              <a:rPr lang="en-US" dirty="0" smtClean="0"/>
              <a:t>Neighbors </a:t>
            </a:r>
            <a:r>
              <a:rPr lang="en-US" i="1" dirty="0" smtClean="0"/>
              <a:t>Ne</a:t>
            </a:r>
            <a:r>
              <a:rPr lang="en-US" dirty="0" smtClean="0"/>
              <a:t>(n</a:t>
            </a:r>
            <a:r>
              <a:rPr lang="en-US" baseline="-25000" dirty="0" smtClean="0"/>
              <a:t>i</a:t>
            </a:r>
            <a:r>
              <a:rPr lang="en-US" dirty="0" smtClean="0"/>
              <a:t>) of</a:t>
            </a:r>
            <a:r>
              <a:rPr lang="en-US" dirty="0"/>
              <a:t> </a:t>
            </a:r>
            <a:r>
              <a:rPr lang="en-US" dirty="0" smtClean="0"/>
              <a:t>a </a:t>
            </a:r>
            <a:r>
              <a:rPr lang="en-US" dirty="0"/>
              <a:t>node n</a:t>
            </a:r>
            <a:r>
              <a:rPr lang="en-US" baseline="-25000" dirty="0"/>
              <a:t>i</a:t>
            </a:r>
            <a:r>
              <a:rPr lang="en-US" dirty="0"/>
              <a:t> are associated with a weight distribution </a:t>
            </a:r>
            <a:r>
              <a:rPr lang="en-US" dirty="0" smtClean="0"/>
              <a:t>w(</a:t>
            </a:r>
            <a:r>
              <a:rPr lang="en-US" i="1" dirty="0" err="1" smtClean="0"/>
              <a:t>n</a:t>
            </a:r>
            <a:r>
              <a:rPr lang="en-US" i="1" baseline="-25000" dirty="0" err="1" smtClean="0"/>
              <a:t>j</a:t>
            </a:r>
            <a:r>
              <a:rPr lang="en-US" dirty="0" smtClean="0"/>
              <a:t> | </a:t>
            </a:r>
            <a:r>
              <a:rPr lang="en-US" i="1" dirty="0" smtClean="0"/>
              <a:t>n</a:t>
            </a:r>
            <a:r>
              <a:rPr lang="en-US" i="1" baseline="-25000" dirty="0" smtClean="0"/>
              <a:t>i</a:t>
            </a:r>
            <a:r>
              <a:rPr lang="en-US" dirty="0" smtClean="0"/>
              <a:t>)</a:t>
            </a:r>
          </a:p>
          <a:p>
            <a:endParaRPr lang="en-US" dirty="0"/>
          </a:p>
          <a:p>
            <a:r>
              <a:rPr lang="en-US" dirty="0"/>
              <a:t>RL iteratively updates the label </a:t>
            </a:r>
            <a:r>
              <a:rPr lang="en-US" dirty="0" smtClean="0"/>
              <a:t>distribution of </a:t>
            </a:r>
            <a:r>
              <a:rPr lang="en-US" dirty="0"/>
              <a:t>each node until convergence. </a:t>
            </a:r>
            <a:endParaRPr lang="en-US" dirty="0" smtClean="0"/>
          </a:p>
          <a:p>
            <a:r>
              <a:rPr lang="en-US" dirty="0" smtClean="0"/>
              <a:t>Initially</a:t>
            </a:r>
            <a:r>
              <a:rPr lang="en-US" dirty="0"/>
              <a:t>, we have </a:t>
            </a:r>
            <a:r>
              <a:rPr lang="en-US" i="1" dirty="0" smtClean="0"/>
              <a:t>P</a:t>
            </a:r>
            <a:r>
              <a:rPr lang="en-US" baseline="30000" dirty="0" smtClean="0"/>
              <a:t>0</a:t>
            </a:r>
            <a:r>
              <a:rPr lang="en-US" dirty="0"/>
              <a:t>(</a:t>
            </a:r>
            <a:r>
              <a:rPr lang="en-US" i="1" dirty="0" smtClean="0"/>
              <a:t>L</a:t>
            </a:r>
            <a:r>
              <a:rPr lang="en-US" dirty="0" smtClean="0"/>
              <a:t>(</a:t>
            </a:r>
            <a:r>
              <a:rPr lang="en-US" i="1" dirty="0" smtClean="0"/>
              <a:t>n</a:t>
            </a:r>
            <a:r>
              <a:rPr lang="en-US" i="1" baseline="-25000" dirty="0" smtClean="0"/>
              <a:t>i</a:t>
            </a:r>
            <a:r>
              <a:rPr lang="en-US" dirty="0" smtClean="0"/>
              <a:t>)). </a:t>
            </a:r>
            <a:r>
              <a:rPr lang="en-US" dirty="0"/>
              <a:t>Let </a:t>
            </a:r>
            <a:r>
              <a:rPr lang="en-US" dirty="0" smtClean="0">
                <a:sym typeface="Symbol" panose="05050102010706020507" pitchFamily="18" charset="2"/>
              </a:rPr>
              <a:t></a:t>
            </a:r>
            <a:r>
              <a:rPr lang="en-US" i="1" dirty="0" smtClean="0"/>
              <a:t>P</a:t>
            </a:r>
            <a:r>
              <a:rPr lang="en-US" i="1" baseline="30000" dirty="0" smtClean="0"/>
              <a:t>r</a:t>
            </a:r>
            <a:r>
              <a:rPr lang="en-US" baseline="30000" dirty="0" smtClean="0"/>
              <a:t>+1</a:t>
            </a:r>
            <a:r>
              <a:rPr lang="en-US" dirty="0" smtClean="0"/>
              <a:t>(</a:t>
            </a:r>
            <a:r>
              <a:rPr lang="en-US" i="1" dirty="0" smtClean="0"/>
              <a:t>L</a:t>
            </a:r>
            <a:r>
              <a:rPr lang="en-US" dirty="0" smtClean="0"/>
              <a:t>(</a:t>
            </a:r>
            <a:r>
              <a:rPr lang="en-US" i="1" dirty="0" smtClean="0"/>
              <a:t>n</a:t>
            </a:r>
            <a:r>
              <a:rPr lang="en-US" i="1" baseline="-25000" dirty="0" smtClean="0"/>
              <a:t>i</a:t>
            </a:r>
            <a:r>
              <a:rPr lang="en-US" dirty="0"/>
              <a:t>))</a:t>
            </a:r>
            <a:r>
              <a:rPr lang="en-US" dirty="0" smtClean="0"/>
              <a:t> be the </a:t>
            </a:r>
            <a:r>
              <a:rPr lang="en-US" dirty="0"/>
              <a:t>change of </a:t>
            </a:r>
            <a:r>
              <a:rPr lang="en-US" i="1" dirty="0" smtClean="0"/>
              <a:t>P</a:t>
            </a:r>
            <a:r>
              <a:rPr lang="en-US" dirty="0" smtClean="0"/>
              <a:t>(</a:t>
            </a:r>
            <a:r>
              <a:rPr lang="en-US" i="1" dirty="0" smtClean="0"/>
              <a:t>L</a:t>
            </a:r>
            <a:r>
              <a:rPr lang="en-US" dirty="0" smtClean="0"/>
              <a:t>(</a:t>
            </a:r>
            <a:r>
              <a:rPr lang="en-US" i="1" dirty="0" smtClean="0"/>
              <a:t>n</a:t>
            </a:r>
            <a:r>
              <a:rPr lang="en-US" i="1" baseline="-25000" dirty="0" smtClean="0"/>
              <a:t>i</a:t>
            </a:r>
            <a:r>
              <a:rPr lang="en-US" dirty="0"/>
              <a:t>))</a:t>
            </a:r>
            <a:r>
              <a:rPr lang="en-US" dirty="0" smtClean="0"/>
              <a:t> at </a:t>
            </a:r>
            <a:r>
              <a:rPr lang="en-US" dirty="0"/>
              <a:t>iteration </a:t>
            </a:r>
            <a:r>
              <a:rPr lang="en-US" i="1" dirty="0"/>
              <a:t>r</a:t>
            </a:r>
            <a:r>
              <a:rPr lang="en-US" dirty="0"/>
              <a:t> </a:t>
            </a:r>
            <a:r>
              <a:rPr lang="en-US" dirty="0" smtClean="0"/>
              <a:t>+ </a:t>
            </a:r>
            <a:r>
              <a:rPr lang="en-US" dirty="0"/>
              <a:t>1.</a:t>
            </a:r>
            <a:endParaRPr lang="en-US" dirty="0" smtClean="0"/>
          </a:p>
          <a:p>
            <a:endParaRPr lang="en-US" dirty="0" smtClean="0"/>
          </a:p>
          <a:p>
            <a:endParaRPr lang="en-US" dirty="0"/>
          </a:p>
          <a:p>
            <a:endParaRPr lang="en-US" dirty="0" smtClean="0"/>
          </a:p>
          <a:p>
            <a:endParaRPr lang="en-US" dirty="0"/>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115</a:t>
            </a:fld>
            <a:endParaRPr lang="en-US" altLang="en-US"/>
          </a:p>
        </p:txBody>
      </p:sp>
      <p:pic>
        <p:nvPicPr>
          <p:cNvPr id="6" name="Picture 5"/>
          <p:cNvPicPr>
            <a:picLocks noChangeAspect="1"/>
          </p:cNvPicPr>
          <p:nvPr/>
        </p:nvPicPr>
        <p:blipFill>
          <a:blip r:embed="rId2"/>
          <a:stretch>
            <a:fillRect/>
          </a:stretch>
        </p:blipFill>
        <p:spPr>
          <a:xfrm>
            <a:off x="3323692" y="2636912"/>
            <a:ext cx="4545384" cy="589852"/>
          </a:xfrm>
          <a:prstGeom prst="rect">
            <a:avLst/>
          </a:prstGeom>
        </p:spPr>
      </p:pic>
      <p:pic>
        <p:nvPicPr>
          <p:cNvPr id="7" name="Picture 6"/>
          <p:cNvPicPr>
            <a:picLocks noChangeAspect="1"/>
          </p:cNvPicPr>
          <p:nvPr/>
        </p:nvPicPr>
        <p:blipFill>
          <a:blip r:embed="rId3"/>
          <a:stretch>
            <a:fillRect/>
          </a:stretch>
        </p:blipFill>
        <p:spPr>
          <a:xfrm>
            <a:off x="1979224" y="5167001"/>
            <a:ext cx="8437257" cy="963924"/>
          </a:xfrm>
          <a:prstGeom prst="rect">
            <a:avLst/>
          </a:prstGeom>
        </p:spPr>
      </p:pic>
      <p:sp>
        <p:nvSpPr>
          <p:cNvPr id="8" name="Footer Placeholder 7"/>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304146407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Relaxation </a:t>
            </a:r>
            <a:r>
              <a:rPr lang="en-US" dirty="0" smtClean="0"/>
              <a:t>Labeling </a:t>
            </a:r>
            <a:r>
              <a:rPr lang="en-US" dirty="0"/>
              <a:t>(</a:t>
            </a:r>
            <a:r>
              <a:rPr lang="en-US" dirty="0" err="1"/>
              <a:t>contd</a:t>
            </a:r>
            <a:r>
              <a:rPr lang="en-US" dirty="0"/>
              <a:t>)</a:t>
            </a:r>
          </a:p>
        </p:txBody>
      </p:sp>
      <p:sp>
        <p:nvSpPr>
          <p:cNvPr id="3" name="Content Placeholder 2"/>
          <p:cNvSpPr>
            <a:spLocks noGrp="1"/>
          </p:cNvSpPr>
          <p:nvPr>
            <p:ph idx="1"/>
          </p:nvPr>
        </p:nvSpPr>
        <p:spPr/>
        <p:txBody>
          <a:bodyPr/>
          <a:lstStyle/>
          <a:p>
            <a:r>
              <a:rPr lang="en-US" dirty="0" smtClean="0"/>
              <a:t>Updated </a:t>
            </a:r>
            <a:r>
              <a:rPr lang="en-US" dirty="0"/>
              <a:t>label distribution for iteration r </a:t>
            </a:r>
            <a:r>
              <a:rPr lang="en-US" dirty="0" smtClean="0"/>
              <a:t>+ 1 is computed as follows:</a:t>
            </a:r>
          </a:p>
          <a:p>
            <a:endParaRPr lang="en-US" dirty="0"/>
          </a:p>
          <a:p>
            <a:endParaRPr lang="en-US" dirty="0" smtClean="0"/>
          </a:p>
          <a:p>
            <a:endParaRPr lang="en-US" dirty="0"/>
          </a:p>
          <a:p>
            <a:r>
              <a:rPr lang="en-US" dirty="0"/>
              <a:t>T</a:t>
            </a:r>
            <a:r>
              <a:rPr lang="en-US" dirty="0" smtClean="0"/>
              <a:t>he </a:t>
            </a:r>
            <a:r>
              <a:rPr lang="en-US" dirty="0"/>
              <a:t>final label of node </a:t>
            </a:r>
            <a:r>
              <a:rPr lang="en-US" i="1" dirty="0"/>
              <a:t>n</a:t>
            </a:r>
            <a:r>
              <a:rPr lang="en-US" i="1" baseline="-25000" dirty="0"/>
              <a:t>i</a:t>
            </a:r>
            <a:r>
              <a:rPr lang="en-US" dirty="0"/>
              <a:t> is its highest probable </a:t>
            </a:r>
            <a:r>
              <a:rPr lang="en-US" dirty="0" smtClean="0"/>
              <a:t>label.</a:t>
            </a:r>
          </a:p>
          <a:p>
            <a:pPr marL="0" indent="0">
              <a:buNone/>
            </a:pPr>
            <a:r>
              <a:rPr lang="en-US" dirty="0" smtClean="0"/>
              <a:t>                                         </a:t>
            </a:r>
            <a:r>
              <a:rPr lang="en-US" dirty="0" smtClean="0"/>
              <a:t>                        </a:t>
            </a:r>
            <a:r>
              <a:rPr lang="en-US" sz="2000" dirty="0" smtClean="0"/>
              <a:t>y</a:t>
            </a:r>
            <a:r>
              <a:rPr lang="en-US" sz="2000" dirty="0"/>
              <a:t>))</a:t>
            </a:r>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116</a:t>
            </a:fld>
            <a:endParaRPr lang="en-US" altLang="en-US"/>
          </a:p>
        </p:txBody>
      </p:sp>
      <p:pic>
        <p:nvPicPr>
          <p:cNvPr id="6" name="Picture 5"/>
          <p:cNvPicPr>
            <a:picLocks noChangeAspect="1"/>
          </p:cNvPicPr>
          <p:nvPr/>
        </p:nvPicPr>
        <p:blipFill>
          <a:blip r:embed="rId2"/>
          <a:stretch>
            <a:fillRect/>
          </a:stretch>
        </p:blipFill>
        <p:spPr>
          <a:xfrm>
            <a:off x="2387588" y="2744924"/>
            <a:ext cx="7923585" cy="900100"/>
          </a:xfrm>
          <a:prstGeom prst="rect">
            <a:avLst/>
          </a:prstGeom>
        </p:spPr>
      </p:pic>
      <p:pic>
        <p:nvPicPr>
          <p:cNvPr id="7" name="Picture 6"/>
          <p:cNvPicPr>
            <a:picLocks noChangeAspect="1"/>
          </p:cNvPicPr>
          <p:nvPr/>
        </p:nvPicPr>
        <p:blipFill>
          <a:blip r:embed="rId3"/>
          <a:stretch>
            <a:fillRect/>
          </a:stretch>
        </p:blipFill>
        <p:spPr>
          <a:xfrm>
            <a:off x="3827748" y="4941168"/>
            <a:ext cx="3690343" cy="720080"/>
          </a:xfrm>
          <a:prstGeom prst="rect">
            <a:avLst/>
          </a:prstGeom>
        </p:spPr>
      </p:pic>
      <p:sp>
        <p:nvSpPr>
          <p:cNvPr id="8" name="Footer Placeholder 7"/>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69153023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past knowledge can be used?</a:t>
            </a:r>
            <a:endParaRPr lang="en-US" dirty="0"/>
          </a:p>
        </p:txBody>
      </p:sp>
      <p:sp>
        <p:nvSpPr>
          <p:cNvPr id="3" name="Content Placeholder 2"/>
          <p:cNvSpPr>
            <a:spLocks noGrp="1"/>
          </p:cNvSpPr>
          <p:nvPr>
            <p:ph idx="1"/>
          </p:nvPr>
        </p:nvSpPr>
        <p:spPr/>
        <p:txBody>
          <a:bodyPr/>
          <a:lstStyle/>
          <a:p>
            <a:pPr marL="0" indent="0">
              <a:buNone/>
            </a:pPr>
            <a:r>
              <a:rPr lang="en-US" dirty="0" smtClean="0"/>
              <a:t>Lifelong-RL uses two forms of knowledge</a:t>
            </a:r>
          </a:p>
          <a:p>
            <a:r>
              <a:rPr lang="en-US" dirty="0" smtClean="0">
                <a:solidFill>
                  <a:srgbClr val="0000FF"/>
                </a:solidFill>
              </a:rPr>
              <a:t>Prior edges</a:t>
            </a:r>
            <a:r>
              <a:rPr lang="en-US" dirty="0" smtClean="0"/>
              <a:t>: graphs are usually not given or fixed but are built based on text data. </a:t>
            </a:r>
          </a:p>
          <a:p>
            <a:pPr lvl="1"/>
            <a:r>
              <a:rPr lang="en-US" dirty="0" smtClean="0"/>
              <a:t>If the data is small, many edges may be missing</a:t>
            </a:r>
          </a:p>
          <a:p>
            <a:pPr lvl="1"/>
            <a:r>
              <a:rPr lang="en-US" dirty="0" smtClean="0"/>
              <a:t>But such edges may existing in the graph of some previous tasks </a:t>
            </a:r>
          </a:p>
          <a:p>
            <a:r>
              <a:rPr lang="en-US" dirty="0" smtClean="0">
                <a:solidFill>
                  <a:srgbClr val="0000FF"/>
                </a:solidFill>
              </a:rPr>
              <a:t>Prior labels</a:t>
            </a:r>
            <a:r>
              <a:rPr lang="en-US" dirty="0" smtClean="0"/>
              <a:t>: initial </a:t>
            </a:r>
            <a:r>
              <a:rPr lang="en-US" i="1" dirty="0" smtClean="0"/>
              <a:t>P</a:t>
            </a:r>
            <a:r>
              <a:rPr lang="en-US" baseline="30000" dirty="0" smtClean="0"/>
              <a:t>0</a:t>
            </a:r>
            <a:r>
              <a:rPr lang="en-US" dirty="0" smtClean="0"/>
              <a:t>(</a:t>
            </a:r>
            <a:r>
              <a:rPr lang="en-US" i="1" dirty="0" smtClean="0"/>
              <a:t>L</a:t>
            </a:r>
            <a:r>
              <a:rPr lang="en-US" dirty="0" smtClean="0"/>
              <a:t>(</a:t>
            </a:r>
            <a:r>
              <a:rPr lang="en-US" i="1" dirty="0" smtClean="0"/>
              <a:t>n</a:t>
            </a:r>
            <a:r>
              <a:rPr lang="en-US" i="1" baseline="-25000" dirty="0" smtClean="0"/>
              <a:t>i</a:t>
            </a:r>
            <a:r>
              <a:rPr lang="en-US" dirty="0" smtClean="0"/>
              <a:t>)) is quite hard to set, but results from previous tasks can be used to set it more accurately. </a:t>
            </a:r>
            <a:endParaRPr lang="en-US" dirty="0"/>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117</a:t>
            </a:fld>
            <a:endParaRPr lang="en-US" altLang="en-US"/>
          </a:p>
        </p:txBody>
      </p:sp>
      <p:sp>
        <p:nvSpPr>
          <p:cNvPr id="6" name="Footer Placeholder 5"/>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415217971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Lifelong-RL to a SA task</a:t>
            </a:r>
            <a:br>
              <a:rPr lang="en-US" dirty="0" smtClean="0"/>
            </a:br>
            <a:r>
              <a:rPr lang="en-US" sz="2400" dirty="0"/>
              <a:t>(Shu et al., 2016)</a:t>
            </a:r>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118</a:t>
            </a:fld>
            <a:endParaRPr lang="en-US" altLang="en-US"/>
          </a:p>
        </p:txBody>
      </p:sp>
      <p:sp>
        <p:nvSpPr>
          <p:cNvPr id="6" name="Content Placeholder 2"/>
          <p:cNvSpPr>
            <a:spLocks noGrp="1"/>
          </p:cNvSpPr>
          <p:nvPr>
            <p:ph idx="1"/>
          </p:nvPr>
        </p:nvSpPr>
        <p:spPr>
          <a:xfrm>
            <a:off x="609600" y="1600201"/>
            <a:ext cx="10972800" cy="4530725"/>
          </a:xfrm>
        </p:spPr>
        <p:txBody>
          <a:bodyPr/>
          <a:lstStyle/>
          <a:p>
            <a:r>
              <a:rPr lang="en-US" dirty="0" smtClean="0">
                <a:solidFill>
                  <a:srgbClr val="000000"/>
                </a:solidFill>
              </a:rPr>
              <a:t>Problem: opinion target labeling </a:t>
            </a:r>
          </a:p>
          <a:p>
            <a:pPr lvl="1"/>
            <a:r>
              <a:rPr lang="en-US" dirty="0" smtClean="0">
                <a:solidFill>
                  <a:srgbClr val="000000"/>
                </a:solidFill>
              </a:rPr>
              <a:t>Separating </a:t>
            </a:r>
            <a:r>
              <a:rPr lang="en-US" dirty="0" smtClean="0">
                <a:solidFill>
                  <a:srgbClr val="0000FF"/>
                </a:solidFill>
              </a:rPr>
              <a:t>entities</a:t>
            </a:r>
            <a:r>
              <a:rPr lang="en-US" dirty="0" smtClean="0">
                <a:solidFill>
                  <a:srgbClr val="000000"/>
                </a:solidFill>
              </a:rPr>
              <a:t> and </a:t>
            </a:r>
            <a:r>
              <a:rPr lang="en-US" dirty="0" smtClean="0">
                <a:solidFill>
                  <a:srgbClr val="0000FF"/>
                </a:solidFill>
              </a:rPr>
              <a:t>aspects</a:t>
            </a:r>
          </a:p>
          <a:p>
            <a:pPr lvl="1"/>
            <a:r>
              <a:rPr lang="en-US" dirty="0" smtClean="0">
                <a:solidFill>
                  <a:srgbClr val="000000"/>
                </a:solidFill>
              </a:rPr>
              <a:t>Example: “Although the engine is slightly weak, this car is great.” </a:t>
            </a:r>
          </a:p>
          <a:p>
            <a:pPr lvl="2"/>
            <a:r>
              <a:rPr lang="en-US" dirty="0" smtClean="0">
                <a:solidFill>
                  <a:srgbClr val="0000FF"/>
                </a:solidFill>
              </a:rPr>
              <a:t>Entity</a:t>
            </a:r>
            <a:r>
              <a:rPr lang="en-US" dirty="0" smtClean="0">
                <a:solidFill>
                  <a:srgbClr val="000000"/>
                </a:solidFill>
              </a:rPr>
              <a:t>: car; </a:t>
            </a:r>
            <a:r>
              <a:rPr lang="en-US" dirty="0" smtClean="0">
                <a:solidFill>
                  <a:srgbClr val="0000FF"/>
                </a:solidFill>
              </a:rPr>
              <a:t>Aspect</a:t>
            </a:r>
            <a:r>
              <a:rPr lang="en-US" dirty="0" smtClean="0">
                <a:solidFill>
                  <a:srgbClr val="000000"/>
                </a:solidFill>
              </a:rPr>
              <a:t>: engine</a:t>
            </a:r>
          </a:p>
          <a:p>
            <a:pPr lvl="1">
              <a:spcAft>
                <a:spcPts val="2400"/>
              </a:spcAft>
            </a:pPr>
            <a:r>
              <a:rPr lang="en-US" dirty="0" smtClean="0">
                <a:solidFill>
                  <a:srgbClr val="000000"/>
                </a:solidFill>
              </a:rPr>
              <a:t>Target extract often cannot distinguish the two</a:t>
            </a:r>
          </a:p>
          <a:p>
            <a:r>
              <a:rPr lang="en-US" dirty="0" smtClean="0">
                <a:solidFill>
                  <a:srgbClr val="000000"/>
                </a:solidFill>
              </a:rPr>
              <a:t>Suitable for lifelong learning</a:t>
            </a:r>
          </a:p>
          <a:p>
            <a:pPr lvl="1"/>
            <a:r>
              <a:rPr lang="en-US" dirty="0" smtClean="0">
                <a:solidFill>
                  <a:srgbClr val="000000"/>
                </a:solidFill>
              </a:rPr>
              <a:t>Shared edges, and shared entities and aspects and their labels across domains</a:t>
            </a:r>
          </a:p>
          <a:p>
            <a:pPr lvl="1"/>
            <a:endParaRPr lang="en-US" dirty="0" smtClean="0">
              <a:solidFill>
                <a:srgbClr val="000000"/>
              </a:solidFill>
            </a:endParaRPr>
          </a:p>
        </p:txBody>
      </p:sp>
      <p:sp>
        <p:nvSpPr>
          <p:cNvPr id="3" name="Footer Placeholder 2"/>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412123539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Lifelong-RL architecture</a:t>
            </a:r>
            <a:endParaRPr lang="en-US" dirty="0"/>
          </a:p>
        </p:txBody>
      </p:sp>
      <p:sp>
        <p:nvSpPr>
          <p:cNvPr id="3" name="Content Placeholder 2"/>
          <p:cNvSpPr>
            <a:spLocks noGrp="1"/>
          </p:cNvSpPr>
          <p:nvPr>
            <p:ph idx="1"/>
          </p:nvPr>
        </p:nvSpPr>
        <p:spPr>
          <a:xfrm>
            <a:off x="1917000" y="1274540"/>
            <a:ext cx="8391468" cy="4530725"/>
          </a:xfrm>
        </p:spPr>
        <p:txBody>
          <a:bodyPr/>
          <a:lstStyle/>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pPr>
              <a:spcBef>
                <a:spcPts val="1800"/>
              </a:spcBef>
            </a:pPr>
            <a:r>
              <a:rPr lang="en-US" sz="2400" dirty="0"/>
              <a:t>Relation modifiers indicate edges. </a:t>
            </a:r>
          </a:p>
          <a:p>
            <a:pPr>
              <a:spcBef>
                <a:spcPts val="0"/>
              </a:spcBef>
            </a:pPr>
            <a:r>
              <a:rPr lang="en-US" sz="2400" dirty="0"/>
              <a:t>Type modifiers and prior labels help set P</a:t>
            </a:r>
            <a:r>
              <a:rPr lang="en-US" sz="2400" baseline="30000" dirty="0"/>
              <a:t>0</a:t>
            </a:r>
            <a:r>
              <a:rPr lang="en-US" sz="2400" dirty="0"/>
              <a:t>(</a:t>
            </a:r>
            <a:r>
              <a:rPr lang="en-US" sz="2400" i="1" dirty="0"/>
              <a:t>L</a:t>
            </a:r>
            <a:r>
              <a:rPr lang="en-US" sz="2400" dirty="0"/>
              <a:t>(</a:t>
            </a:r>
            <a:r>
              <a:rPr lang="en-US" sz="2400" i="1" dirty="0"/>
              <a:t>n</a:t>
            </a:r>
            <a:r>
              <a:rPr lang="en-US" sz="2400" i="1" baseline="-25000" dirty="0"/>
              <a:t>i</a:t>
            </a:r>
            <a:r>
              <a:rPr lang="en-US" sz="2400" dirty="0"/>
              <a:t>)) </a:t>
            </a:r>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119</a:t>
            </a:fld>
            <a:endParaRPr lang="en-US" altLang="en-US"/>
          </a:p>
        </p:txBody>
      </p:sp>
      <p:pic>
        <p:nvPicPr>
          <p:cNvPr id="6" name="Picture 5"/>
          <p:cNvPicPr>
            <a:picLocks noChangeAspect="1"/>
          </p:cNvPicPr>
          <p:nvPr/>
        </p:nvPicPr>
        <p:blipFill>
          <a:blip r:embed="rId2"/>
          <a:stretch>
            <a:fillRect/>
          </a:stretch>
        </p:blipFill>
        <p:spPr>
          <a:xfrm>
            <a:off x="1950470" y="1135918"/>
            <a:ext cx="8357999" cy="4165290"/>
          </a:xfrm>
          <a:prstGeom prst="rect">
            <a:avLst/>
          </a:prstGeom>
        </p:spPr>
      </p:pic>
      <p:sp>
        <p:nvSpPr>
          <p:cNvPr id="7" name="Footer Placeholder 6"/>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35470002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 motivation to work on LL</a:t>
            </a:r>
          </a:p>
        </p:txBody>
      </p:sp>
      <p:sp>
        <p:nvSpPr>
          <p:cNvPr id="3" name="Content Placeholder 2"/>
          <p:cNvSpPr>
            <a:spLocks noGrp="1"/>
          </p:cNvSpPr>
          <p:nvPr>
            <p:ph idx="1"/>
          </p:nvPr>
        </p:nvSpPr>
        <p:spPr>
          <a:xfrm>
            <a:off x="609600" y="1600203"/>
            <a:ext cx="10972800" cy="4530725"/>
          </a:xfrm>
        </p:spPr>
        <p:txBody>
          <a:bodyPr/>
          <a:lstStyle/>
          <a:p>
            <a:r>
              <a:rPr lang="en-US" dirty="0">
                <a:solidFill>
                  <a:srgbClr val="0000FF"/>
                </a:solidFill>
              </a:rPr>
              <a:t>How to systematically leverage such sharing? </a:t>
            </a:r>
          </a:p>
          <a:p>
            <a:pPr lvl="1"/>
            <a:r>
              <a:rPr lang="en-US" dirty="0"/>
              <a:t>Retain/accumulate knowledge learned in the past.</a:t>
            </a:r>
          </a:p>
          <a:p>
            <a:pPr lvl="1"/>
            <a:r>
              <a:rPr lang="en-US" dirty="0"/>
              <a:t>use the knowledge to help new task learning</a:t>
            </a:r>
          </a:p>
          <a:p>
            <a:pPr>
              <a:spcBef>
                <a:spcPts val="1800"/>
              </a:spcBef>
              <a:spcAft>
                <a:spcPts val="600"/>
              </a:spcAft>
            </a:pPr>
            <a:r>
              <a:rPr lang="en-US" dirty="0"/>
              <a:t>I.e.: </a:t>
            </a:r>
            <a:r>
              <a:rPr lang="en-US" b="1" i="1" dirty="0">
                <a:solidFill>
                  <a:srgbClr val="0000FF"/>
                </a:solidFill>
              </a:rPr>
              <a:t>lifelong learning</a:t>
            </a:r>
            <a:endParaRPr lang="en-US" i="1" dirty="0"/>
          </a:p>
          <a:p>
            <a:pPr lvl="1">
              <a:spcBef>
                <a:spcPts val="600"/>
              </a:spcBef>
              <a:spcAft>
                <a:spcPts val="600"/>
              </a:spcAft>
            </a:pPr>
            <a:r>
              <a:rPr lang="en-US" dirty="0">
                <a:solidFill>
                  <a:srgbClr val="FF0000"/>
                </a:solidFill>
              </a:rPr>
              <a:t>Do better and better with more and more domains!</a:t>
            </a:r>
            <a:endParaRPr lang="en-US" dirty="0"/>
          </a:p>
          <a:p>
            <a:r>
              <a:rPr lang="en-US" dirty="0"/>
              <a:t>This leads to our LL work (not just in SA)</a:t>
            </a:r>
          </a:p>
          <a:p>
            <a:pPr lvl="2"/>
            <a:r>
              <a:rPr lang="en-US" dirty="0"/>
              <a:t>Lifelong topic modeling and aspect extraction (Chen and Liu 2014a, b) </a:t>
            </a:r>
          </a:p>
          <a:p>
            <a:pPr lvl="2"/>
            <a:r>
              <a:rPr lang="en-US" dirty="0"/>
              <a:t>Lifelong sentiment classification (Chen et al. 2015) </a:t>
            </a:r>
          </a:p>
          <a:p>
            <a:pPr lvl="2"/>
            <a:r>
              <a:rPr lang="en-US" dirty="0"/>
              <a:t>others in 2016, 2017, 2018, 2019</a:t>
            </a:r>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12</a:t>
            </a:fld>
            <a:endParaRPr lang="en-US" altLang="en-US"/>
          </a:p>
        </p:txBody>
      </p:sp>
      <p:sp>
        <p:nvSpPr>
          <p:cNvPr id="6" name="Footer Placeholder 5"/>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306942323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609600" y="1417639"/>
            <a:ext cx="10972800" cy="4713287"/>
          </a:xfrm>
        </p:spPr>
        <p:txBody>
          <a:bodyPr/>
          <a:lstStyle/>
          <a:p>
            <a:pPr>
              <a:spcBef>
                <a:spcPts val="600"/>
              </a:spcBef>
            </a:pPr>
            <a:r>
              <a:rPr lang="en-US" sz="2800" dirty="0">
                <a:solidFill>
                  <a:schemeClr val="bg1">
                    <a:lumMod val="65000"/>
                  </a:schemeClr>
                </a:solidFill>
              </a:rPr>
              <a:t>A motivating example in sentiment analysis</a:t>
            </a:r>
          </a:p>
          <a:p>
            <a:pPr>
              <a:spcBef>
                <a:spcPts val="0"/>
              </a:spcBef>
            </a:pPr>
            <a:r>
              <a:rPr lang="en-US" sz="2800" dirty="0">
                <a:solidFill>
                  <a:schemeClr val="bg1">
                    <a:lumMod val="65000"/>
                  </a:schemeClr>
                </a:solidFill>
              </a:rPr>
              <a:t>What is lifelong learning?</a:t>
            </a:r>
          </a:p>
          <a:p>
            <a:pPr>
              <a:lnSpc>
                <a:spcPct val="110000"/>
              </a:lnSpc>
              <a:spcBef>
                <a:spcPts val="0"/>
              </a:spcBef>
            </a:pPr>
            <a:r>
              <a:rPr lang="en-US" sz="2800" dirty="0">
                <a:solidFill>
                  <a:schemeClr val="bg1">
                    <a:lumMod val="65000"/>
                  </a:schemeClr>
                </a:solidFill>
              </a:rPr>
              <a:t>Lifelong supervised learning</a:t>
            </a:r>
          </a:p>
          <a:p>
            <a:pPr>
              <a:lnSpc>
                <a:spcPct val="110000"/>
              </a:lnSpc>
              <a:spcBef>
                <a:spcPts val="0"/>
              </a:spcBef>
            </a:pPr>
            <a:r>
              <a:rPr lang="en-US" sz="2800" dirty="0">
                <a:solidFill>
                  <a:schemeClr val="bg1">
                    <a:lumMod val="65000"/>
                  </a:schemeClr>
                </a:solidFill>
              </a:rPr>
              <a:t>Semi-supervised never-ending learning</a:t>
            </a:r>
          </a:p>
          <a:p>
            <a:pPr>
              <a:lnSpc>
                <a:spcPct val="110000"/>
              </a:lnSpc>
              <a:spcBef>
                <a:spcPts val="0"/>
              </a:spcBef>
            </a:pPr>
            <a:r>
              <a:rPr lang="en-US" sz="2800" dirty="0">
                <a:solidFill>
                  <a:schemeClr val="bg1">
                    <a:lumMod val="65000"/>
                  </a:schemeClr>
                </a:solidFill>
              </a:rPr>
              <a:t>Lifelong topic modeling</a:t>
            </a:r>
          </a:p>
          <a:p>
            <a:pPr>
              <a:spcBef>
                <a:spcPts val="0"/>
              </a:spcBef>
            </a:pPr>
            <a:r>
              <a:rPr lang="en-US" sz="2800" dirty="0">
                <a:solidFill>
                  <a:schemeClr val="bg1">
                    <a:lumMod val="65000"/>
                  </a:schemeClr>
                </a:solidFill>
              </a:rPr>
              <a:t>Lifelong information extraction </a:t>
            </a:r>
          </a:p>
          <a:p>
            <a:pPr>
              <a:spcBef>
                <a:spcPts val="0"/>
              </a:spcBef>
            </a:pPr>
            <a:r>
              <a:rPr lang="en-US" sz="2800" dirty="0">
                <a:solidFill>
                  <a:srgbClr val="FF0000"/>
                </a:solidFill>
              </a:rPr>
              <a:t>Continual learning and catastrophic forgetting</a:t>
            </a:r>
          </a:p>
          <a:p>
            <a:pPr>
              <a:spcBef>
                <a:spcPts val="0"/>
              </a:spcBef>
            </a:pPr>
            <a:r>
              <a:rPr lang="en-US" sz="2800" dirty="0">
                <a:solidFill>
                  <a:schemeClr val="bg1">
                    <a:lumMod val="65000"/>
                  </a:schemeClr>
                </a:solidFill>
              </a:rPr>
              <a:t>knowledge learning in dialogues: Learning on the job</a:t>
            </a:r>
          </a:p>
          <a:p>
            <a:pPr>
              <a:spcBef>
                <a:spcPts val="0"/>
              </a:spcBef>
            </a:pPr>
            <a:r>
              <a:rPr lang="en-US" sz="2800" dirty="0">
                <a:solidFill>
                  <a:schemeClr val="bg1">
                    <a:lumMod val="65000"/>
                  </a:schemeClr>
                </a:solidFill>
              </a:rPr>
              <a:t>Open-world learning </a:t>
            </a:r>
          </a:p>
          <a:p>
            <a:pPr>
              <a:spcBef>
                <a:spcPts val="0"/>
              </a:spcBef>
            </a:pPr>
            <a:r>
              <a:rPr lang="en-US" sz="2800" dirty="0">
                <a:solidFill>
                  <a:schemeClr val="bg1">
                    <a:lumMod val="65000"/>
                  </a:schemeClr>
                </a:solidFill>
              </a:rPr>
              <a:t>Summary</a:t>
            </a:r>
          </a:p>
          <a:p>
            <a:endParaRPr lang="en-US" dirty="0"/>
          </a:p>
        </p:txBody>
      </p:sp>
      <p:sp>
        <p:nvSpPr>
          <p:cNvPr id="7" name="Slide Number Placeholder 6"/>
          <p:cNvSpPr>
            <a:spLocks noGrp="1"/>
          </p:cNvSpPr>
          <p:nvPr>
            <p:ph type="sldNum" sz="quarter" idx="11"/>
          </p:nvPr>
        </p:nvSpPr>
        <p:spPr/>
        <p:txBody>
          <a:bodyPr/>
          <a:lstStyle/>
          <a:p>
            <a:pPr>
              <a:defRPr/>
            </a:pPr>
            <a:fld id="{09BF91C3-4DC8-4412-86BD-7EDA41606D7A}" type="slidenum">
              <a:rPr lang="en-US" altLang="en-US" smtClean="0"/>
              <a:pPr>
                <a:defRPr/>
              </a:pPr>
              <a:t>120</a:t>
            </a:fld>
            <a:endParaRPr lang="en-US" altLang="en-US"/>
          </a:p>
        </p:txBody>
      </p:sp>
      <p:sp>
        <p:nvSpPr>
          <p:cNvPr id="4" name="Footer Placeholder 3"/>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53703045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Continual learning and catastrophic forgetting</a:t>
            </a:r>
          </a:p>
        </p:txBody>
      </p:sp>
      <p:sp>
        <p:nvSpPr>
          <p:cNvPr id="3" name="Content Placeholder 2"/>
          <p:cNvSpPr>
            <a:spLocks noGrp="1"/>
          </p:cNvSpPr>
          <p:nvPr>
            <p:ph idx="1"/>
          </p:nvPr>
        </p:nvSpPr>
        <p:spPr/>
        <p:txBody>
          <a:bodyPr/>
          <a:lstStyle/>
          <a:p>
            <a:r>
              <a:rPr lang="en-US" dirty="0">
                <a:solidFill>
                  <a:srgbClr val="FF0000"/>
                </a:solidFill>
              </a:rPr>
              <a:t>Continual learning (CL) </a:t>
            </a:r>
            <a:r>
              <a:rPr lang="en-US" dirty="0"/>
              <a:t>mainly aims to solve the </a:t>
            </a:r>
            <a:r>
              <a:rPr lang="en-US" i="1" dirty="0"/>
              <a:t>catastrophic forgetting</a:t>
            </a:r>
            <a:r>
              <a:rPr lang="en-US" dirty="0"/>
              <a:t> problem in neural networks. </a:t>
            </a:r>
          </a:p>
          <a:p>
            <a:r>
              <a:rPr lang="en-US" dirty="0">
                <a:solidFill>
                  <a:srgbClr val="FF0000"/>
                </a:solidFill>
              </a:rPr>
              <a:t>Catastrophic forgetting (CF)</a:t>
            </a:r>
            <a:r>
              <a:rPr lang="en-US" dirty="0"/>
              <a:t>: learning </a:t>
            </a:r>
            <a:r>
              <a:rPr lang="en-US" sz="2800" dirty="0"/>
              <a:t>a new task will change the weights that have been learned for past tasks, </a:t>
            </a:r>
          </a:p>
          <a:p>
            <a:pPr lvl="1"/>
            <a:r>
              <a:rPr lang="en-US" sz="2400" dirty="0"/>
              <a:t>degrading the models for previous tasks.</a:t>
            </a:r>
          </a:p>
          <a:p>
            <a:pPr lvl="1"/>
            <a:r>
              <a:rPr lang="en-US" dirty="0"/>
              <a:t>like a human brain, ideally we want a network (like a brain) to learn many tasks with little interference (or little forgetting of the past).</a:t>
            </a:r>
          </a:p>
          <a:p>
            <a:r>
              <a:rPr lang="en-US" dirty="0">
                <a:solidFill>
                  <a:srgbClr val="0000FF"/>
                </a:solidFill>
              </a:rPr>
              <a:t>Unlike lifelong learning</a:t>
            </a:r>
            <a:r>
              <a:rPr lang="en-US" dirty="0"/>
              <a:t>, CL usually does not emphasize leveraging the past knowledge.</a:t>
            </a:r>
          </a:p>
        </p:txBody>
      </p:sp>
      <p:sp>
        <p:nvSpPr>
          <p:cNvPr id="7" name="Slide Number Placeholder 6"/>
          <p:cNvSpPr>
            <a:spLocks noGrp="1"/>
          </p:cNvSpPr>
          <p:nvPr>
            <p:ph type="sldNum" sz="quarter" idx="11"/>
          </p:nvPr>
        </p:nvSpPr>
        <p:spPr/>
        <p:txBody>
          <a:bodyPr/>
          <a:lstStyle/>
          <a:p>
            <a:pPr>
              <a:defRPr/>
            </a:pPr>
            <a:fld id="{09BF91C3-4DC8-4412-86BD-7EDA41606D7A}" type="slidenum">
              <a:rPr lang="en-US" altLang="en-US" smtClean="0"/>
              <a:pPr>
                <a:defRPr/>
              </a:pPr>
              <a:t>121</a:t>
            </a:fld>
            <a:endParaRPr lang="en-US" altLang="en-US"/>
          </a:p>
        </p:txBody>
      </p:sp>
      <p:sp>
        <p:nvSpPr>
          <p:cNvPr id="4" name="Footer Placeholder 3"/>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33304170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There are two settings</a:t>
            </a:r>
            <a:endParaRPr lang="en-US" dirty="0"/>
          </a:p>
        </p:txBody>
      </p:sp>
      <p:sp>
        <p:nvSpPr>
          <p:cNvPr id="3" name="Content Placeholder 2"/>
          <p:cNvSpPr>
            <a:spLocks noGrp="1"/>
          </p:cNvSpPr>
          <p:nvPr>
            <p:ph idx="1"/>
          </p:nvPr>
        </p:nvSpPr>
        <p:spPr/>
        <p:txBody>
          <a:bodyPr/>
          <a:lstStyle/>
          <a:p>
            <a:r>
              <a:rPr lang="en-US" dirty="0" smtClean="0"/>
              <a:t>Class </a:t>
            </a:r>
            <a:r>
              <a:rPr lang="en-US" dirty="0"/>
              <a:t>continual </a:t>
            </a:r>
            <a:r>
              <a:rPr lang="en-US" dirty="0" smtClean="0"/>
              <a:t>learning</a:t>
            </a:r>
          </a:p>
          <a:p>
            <a:pPr lvl="1"/>
            <a:r>
              <a:rPr lang="en-US" dirty="0"/>
              <a:t>each task consists of one or more classes to be learned together and the learning process builds a single model for classifying all classes. In testing, a test instance from any class may be presented to the model for it to classify</a:t>
            </a:r>
            <a:r>
              <a:rPr lang="en-US" dirty="0" smtClean="0"/>
              <a:t>.</a:t>
            </a:r>
          </a:p>
          <a:p>
            <a:r>
              <a:rPr lang="en-US" dirty="0" smtClean="0"/>
              <a:t>Task </a:t>
            </a:r>
            <a:r>
              <a:rPr lang="en-US" dirty="0"/>
              <a:t>continual </a:t>
            </a:r>
            <a:r>
              <a:rPr lang="en-US" dirty="0" smtClean="0"/>
              <a:t>learning</a:t>
            </a:r>
          </a:p>
          <a:p>
            <a:pPr lvl="1"/>
            <a:r>
              <a:rPr lang="en-US" dirty="0"/>
              <a:t>each task is a separate classification </a:t>
            </a:r>
            <a:r>
              <a:rPr lang="en-US" dirty="0" smtClean="0"/>
              <a:t>problem. One model </a:t>
            </a:r>
            <a:r>
              <a:rPr lang="en-US" dirty="0"/>
              <a:t>is built for each task. All the models are in one neural network. In testing, the system knows which task each test instance belongs to and uses only the specific model for the task </a:t>
            </a:r>
            <a:r>
              <a:rPr lang="en-US" dirty="0" smtClean="0"/>
              <a:t>to </a:t>
            </a:r>
            <a:r>
              <a:rPr lang="en-US" dirty="0"/>
              <a:t>classify the test instance.</a:t>
            </a:r>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122</a:t>
            </a:fld>
            <a:endParaRPr lang="en-US" altLang="en-US"/>
          </a:p>
        </p:txBody>
      </p:sp>
      <p:sp>
        <p:nvSpPr>
          <p:cNvPr id="6" name="Footer Placeholder 5"/>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179948941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approaches</a:t>
            </a:r>
            <a:endParaRPr lang="en-US" dirty="0"/>
          </a:p>
        </p:txBody>
      </p:sp>
      <p:sp>
        <p:nvSpPr>
          <p:cNvPr id="3" name="Content Placeholder 2"/>
          <p:cNvSpPr>
            <a:spLocks noGrp="1"/>
          </p:cNvSpPr>
          <p:nvPr>
            <p:ph idx="1"/>
          </p:nvPr>
        </p:nvSpPr>
        <p:spPr/>
        <p:txBody>
          <a:bodyPr/>
          <a:lstStyle/>
          <a:p>
            <a:r>
              <a:rPr lang="en-US" dirty="0" smtClean="0"/>
              <a:t>Identifying network parameters that are important for previous tasks and try to keep them as much as possible.</a:t>
            </a:r>
          </a:p>
          <a:p>
            <a:r>
              <a:rPr lang="en-US" dirty="0" smtClean="0"/>
              <a:t>Store some samples of the previous tasks and use them in the learning of the new task.</a:t>
            </a:r>
          </a:p>
          <a:p>
            <a:r>
              <a:rPr lang="en-US" dirty="0" smtClean="0"/>
              <a:t>Produce data generators of previous tasks and use them to generate pseudo-data in place of sample data. </a:t>
            </a:r>
            <a:endParaRPr lang="en-US" dirty="0"/>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123</a:t>
            </a:fld>
            <a:endParaRPr lang="en-US" altLang="en-US"/>
          </a:p>
        </p:txBody>
      </p:sp>
      <p:sp>
        <p:nvSpPr>
          <p:cNvPr id="6" name="Footer Placeholder 5"/>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1226558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Continual learning via model adaptation </a:t>
            </a:r>
            <a:br>
              <a:rPr lang="en-US" sz="4400" dirty="0" smtClean="0"/>
            </a:br>
            <a:r>
              <a:rPr lang="en-US" sz="2400" dirty="0" smtClean="0"/>
              <a:t>(Hu </a:t>
            </a:r>
            <a:r>
              <a:rPr lang="en-US" sz="2400" dirty="0"/>
              <a:t>et al., 2019)</a:t>
            </a:r>
          </a:p>
        </p:txBody>
      </p:sp>
      <p:sp>
        <p:nvSpPr>
          <p:cNvPr id="3" name="Content Placeholder 2"/>
          <p:cNvSpPr>
            <a:spLocks noGrp="1"/>
          </p:cNvSpPr>
          <p:nvPr>
            <p:ph idx="1"/>
          </p:nvPr>
        </p:nvSpPr>
        <p:spPr/>
        <p:txBody>
          <a:bodyPr/>
          <a:lstStyle/>
          <a:p>
            <a:r>
              <a:rPr lang="en-US" altLang="zh-CN" sz="3200" dirty="0" smtClean="0">
                <a:latin typeface="Times New Roman" panose="02020603050405020304" pitchFamily="18" charset="0"/>
                <a:cs typeface="Times New Roman" panose="02020603050405020304" pitchFamily="18" charset="0"/>
              </a:rPr>
              <a:t>This paper proposes </a:t>
            </a:r>
            <a:r>
              <a:rPr lang="en-US" altLang="zh-CN" sz="3200" dirty="0">
                <a:latin typeface="Times New Roman" panose="02020603050405020304" pitchFamily="18" charset="0"/>
                <a:cs typeface="Times New Roman" panose="02020603050405020304" pitchFamily="18" charset="0"/>
              </a:rPr>
              <a:t>Parameter Generation and Model Adaptation (PGMA) to deal with the problem. </a:t>
            </a:r>
            <a:endParaRPr lang="en-US" altLang="zh-CN" sz="3200" dirty="0" smtClean="0">
              <a:latin typeface="Times New Roman" panose="02020603050405020304" pitchFamily="18" charset="0"/>
              <a:cs typeface="Times New Roman" panose="02020603050405020304" pitchFamily="18" charset="0"/>
            </a:endParaRPr>
          </a:p>
          <a:p>
            <a:r>
              <a:rPr lang="en-US" altLang="zh-CN" sz="3200" dirty="0" smtClean="0">
                <a:latin typeface="Times New Roman" panose="02020603050405020304" pitchFamily="18" charset="0"/>
                <a:cs typeface="Times New Roman" panose="02020603050405020304" pitchFamily="18" charset="0"/>
              </a:rPr>
              <a:t>The </a:t>
            </a:r>
            <a:r>
              <a:rPr lang="en-US" altLang="zh-CN" sz="3200" dirty="0">
                <a:latin typeface="Times New Roman" panose="02020603050405020304" pitchFamily="18" charset="0"/>
                <a:cs typeface="Times New Roman" panose="02020603050405020304" pitchFamily="18" charset="0"/>
              </a:rPr>
              <a:t>proposed approach learns to build a model, called the solver, with two sets of parameters. </a:t>
            </a:r>
            <a:endParaRPr lang="en-US" altLang="zh-CN" sz="3200" dirty="0" smtClean="0">
              <a:latin typeface="Times New Roman" panose="02020603050405020304" pitchFamily="18" charset="0"/>
              <a:cs typeface="Times New Roman" panose="02020603050405020304" pitchFamily="18" charset="0"/>
            </a:endParaRPr>
          </a:p>
          <a:p>
            <a:pPr lvl="1"/>
            <a:r>
              <a:rPr lang="en-US" altLang="zh-CN" sz="2800" dirty="0" smtClean="0">
                <a:latin typeface="Times New Roman" panose="02020603050405020304" pitchFamily="18" charset="0"/>
                <a:cs typeface="Times New Roman" panose="02020603050405020304" pitchFamily="18" charset="0"/>
              </a:rPr>
              <a:t>The </a:t>
            </a:r>
            <a:r>
              <a:rPr lang="en-US" altLang="zh-CN" sz="2800" dirty="0">
                <a:latin typeface="Times New Roman" panose="02020603050405020304" pitchFamily="18" charset="0"/>
                <a:cs typeface="Times New Roman" panose="02020603050405020304" pitchFamily="18" charset="0"/>
              </a:rPr>
              <a:t>first set is shared by all tasks learned so far and </a:t>
            </a:r>
            <a:endParaRPr lang="en-US" altLang="zh-CN" sz="2800" dirty="0" smtClean="0">
              <a:latin typeface="Times New Roman" panose="02020603050405020304" pitchFamily="18" charset="0"/>
              <a:cs typeface="Times New Roman" panose="02020603050405020304" pitchFamily="18" charset="0"/>
            </a:endParaRPr>
          </a:p>
          <a:p>
            <a:pPr lvl="1"/>
            <a:r>
              <a:rPr lang="en-US" altLang="zh-CN" sz="2800" dirty="0" smtClean="0">
                <a:latin typeface="Times New Roman" panose="02020603050405020304" pitchFamily="18" charset="0"/>
                <a:cs typeface="Times New Roman" panose="02020603050405020304" pitchFamily="18" charset="0"/>
              </a:rPr>
              <a:t>the </a:t>
            </a:r>
            <a:r>
              <a:rPr lang="en-US" altLang="zh-CN" sz="2800" dirty="0">
                <a:latin typeface="Times New Roman" panose="02020603050405020304" pitchFamily="18" charset="0"/>
                <a:cs typeface="Times New Roman" panose="02020603050405020304" pitchFamily="18" charset="0"/>
              </a:rPr>
              <a:t>second set is dynamically generated to adapt the solver to suit each test instance in order to classify it.</a:t>
            </a:r>
          </a:p>
          <a:p>
            <a:endParaRPr lang="en-US" dirty="0"/>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124</a:t>
            </a:fld>
            <a:endParaRPr lang="en-US" altLang="en-US"/>
          </a:p>
        </p:txBody>
      </p:sp>
      <p:sp>
        <p:nvSpPr>
          <p:cNvPr id="6" name="Footer Placeholder 5"/>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139008826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issue with previous approaches</a:t>
            </a:r>
            <a:endParaRPr lang="en-US" dirty="0"/>
          </a:p>
        </p:txBody>
      </p:sp>
      <p:sp>
        <p:nvSpPr>
          <p:cNvPr id="3" name="Content Placeholder 2"/>
          <p:cNvSpPr>
            <a:spLocks noGrp="1"/>
          </p:cNvSpPr>
          <p:nvPr>
            <p:ph idx="1"/>
          </p:nvPr>
        </p:nvSpPr>
        <p:spPr/>
        <p:txBody>
          <a:bodyPr/>
          <a:lstStyle/>
          <a:p>
            <a:endParaRPr lang="en-US"/>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125</a:t>
            </a:fld>
            <a:endParaRPr lang="en-US" altLang="en-US"/>
          </a:p>
        </p:txBody>
      </p:sp>
      <p:pic>
        <p:nvPicPr>
          <p:cNvPr id="6" name="Picture 5"/>
          <p:cNvPicPr>
            <a:picLocks noChangeAspect="1"/>
          </p:cNvPicPr>
          <p:nvPr/>
        </p:nvPicPr>
        <p:blipFill>
          <a:blip r:embed="rId2"/>
          <a:stretch>
            <a:fillRect/>
          </a:stretch>
        </p:blipFill>
        <p:spPr>
          <a:xfrm>
            <a:off x="1487488" y="1722438"/>
            <a:ext cx="8372475" cy="4286250"/>
          </a:xfrm>
          <a:prstGeom prst="rect">
            <a:avLst/>
          </a:prstGeom>
        </p:spPr>
      </p:pic>
      <p:sp>
        <p:nvSpPr>
          <p:cNvPr id="7" name="Footer Placeholder 6"/>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29423513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Overcoming CF via model </a:t>
            </a:r>
            <a:r>
              <a:rPr lang="en-US" dirty="0" smtClean="0"/>
              <a:t>adaptation</a:t>
            </a:r>
            <a:endParaRPr lang="en-US" sz="2400" dirty="0"/>
          </a:p>
        </p:txBody>
      </p:sp>
      <p:sp>
        <p:nvSpPr>
          <p:cNvPr id="3" name="Content Placeholder 2"/>
          <p:cNvSpPr>
            <a:spLocks noGrp="1"/>
          </p:cNvSpPr>
          <p:nvPr>
            <p:ph idx="1"/>
          </p:nvPr>
        </p:nvSpPr>
        <p:spPr>
          <a:xfrm>
            <a:off x="609600" y="1417639"/>
            <a:ext cx="10972800" cy="4713287"/>
          </a:xfrm>
        </p:spPr>
        <p:txBody>
          <a:bodyPr/>
          <a:lstStyle/>
          <a:p>
            <a:r>
              <a:rPr lang="en-US" altLang="zh-CN" sz="2800" dirty="0"/>
              <a:t>Learn a model (called Solver) with two sets of parameters. </a:t>
            </a:r>
          </a:p>
          <a:p>
            <a:pPr lvl="1"/>
            <a:r>
              <a:rPr lang="en-US" altLang="zh-CN" sz="2400" dirty="0"/>
              <a:t>The first set is shared by all tasks learned so far</a:t>
            </a:r>
          </a:p>
          <a:p>
            <a:pPr lvl="1"/>
            <a:r>
              <a:rPr lang="en-US" altLang="zh-CN" sz="2400" dirty="0"/>
              <a:t>The second set is dynamically generated to adapt the Solver to suit each test instance in order to classify it. </a:t>
            </a:r>
          </a:p>
          <a:p>
            <a:endParaRPr lang="en-US" dirty="0"/>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126</a:t>
            </a:fld>
            <a:endParaRPr lang="en-US" altLang="en-US"/>
          </a:p>
        </p:txBody>
      </p:sp>
      <p:pic>
        <p:nvPicPr>
          <p:cNvPr id="8" name="Picture 7"/>
          <p:cNvPicPr>
            <a:picLocks noChangeAspect="1"/>
          </p:cNvPicPr>
          <p:nvPr/>
        </p:nvPicPr>
        <p:blipFill>
          <a:blip r:embed="rId2"/>
          <a:stretch>
            <a:fillRect/>
          </a:stretch>
        </p:blipFill>
        <p:spPr>
          <a:xfrm>
            <a:off x="1919536" y="3212976"/>
            <a:ext cx="8155865" cy="3103648"/>
          </a:xfrm>
          <a:prstGeom prst="rect">
            <a:avLst/>
          </a:prstGeom>
        </p:spPr>
      </p:pic>
      <p:sp>
        <p:nvSpPr>
          <p:cNvPr id="6" name="Footer Placeholder 5"/>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21127537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results</a:t>
            </a:r>
            <a:endParaRPr lang="en-US" dirty="0"/>
          </a:p>
        </p:txBody>
      </p:sp>
      <p:sp>
        <p:nvSpPr>
          <p:cNvPr id="3" name="Content Placeholder 2"/>
          <p:cNvSpPr>
            <a:spLocks noGrp="1"/>
          </p:cNvSpPr>
          <p:nvPr>
            <p:ph idx="1"/>
          </p:nvPr>
        </p:nvSpPr>
        <p:spPr/>
        <p:txBody>
          <a:bodyPr/>
          <a:lstStyle/>
          <a:p>
            <a:endParaRPr lang="en-US"/>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127</a:t>
            </a:fld>
            <a:endParaRPr lang="en-US" altLang="en-US"/>
          </a:p>
        </p:txBody>
      </p:sp>
      <p:pic>
        <p:nvPicPr>
          <p:cNvPr id="6" name="Picture 5"/>
          <p:cNvPicPr>
            <a:picLocks noChangeAspect="1"/>
          </p:cNvPicPr>
          <p:nvPr/>
        </p:nvPicPr>
        <p:blipFill>
          <a:blip r:embed="rId2"/>
          <a:stretch>
            <a:fillRect/>
          </a:stretch>
        </p:blipFill>
        <p:spPr>
          <a:xfrm>
            <a:off x="1415480" y="1530351"/>
            <a:ext cx="9769122" cy="4600575"/>
          </a:xfrm>
          <a:prstGeom prst="rect">
            <a:avLst/>
          </a:prstGeom>
        </p:spPr>
      </p:pic>
      <p:sp>
        <p:nvSpPr>
          <p:cNvPr id="7" name="Footer Placeholder 6"/>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254072657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609600" y="1417639"/>
            <a:ext cx="10972800" cy="4713287"/>
          </a:xfrm>
        </p:spPr>
        <p:txBody>
          <a:bodyPr/>
          <a:lstStyle/>
          <a:p>
            <a:pPr>
              <a:spcBef>
                <a:spcPts val="600"/>
              </a:spcBef>
            </a:pPr>
            <a:r>
              <a:rPr lang="en-US" sz="2800" dirty="0">
                <a:solidFill>
                  <a:schemeClr val="bg1">
                    <a:lumMod val="65000"/>
                  </a:schemeClr>
                </a:solidFill>
              </a:rPr>
              <a:t>A motivating example in sentiment analysis</a:t>
            </a:r>
          </a:p>
          <a:p>
            <a:pPr>
              <a:spcBef>
                <a:spcPts val="0"/>
              </a:spcBef>
            </a:pPr>
            <a:r>
              <a:rPr lang="en-US" sz="2800" dirty="0">
                <a:solidFill>
                  <a:schemeClr val="bg1">
                    <a:lumMod val="65000"/>
                  </a:schemeClr>
                </a:solidFill>
              </a:rPr>
              <a:t>What is lifelong learning?</a:t>
            </a:r>
          </a:p>
          <a:p>
            <a:pPr>
              <a:lnSpc>
                <a:spcPct val="110000"/>
              </a:lnSpc>
              <a:spcBef>
                <a:spcPts val="0"/>
              </a:spcBef>
            </a:pPr>
            <a:r>
              <a:rPr lang="en-US" sz="2800" dirty="0">
                <a:solidFill>
                  <a:schemeClr val="bg1">
                    <a:lumMod val="65000"/>
                  </a:schemeClr>
                </a:solidFill>
              </a:rPr>
              <a:t>Lifelong supervised learning</a:t>
            </a:r>
          </a:p>
          <a:p>
            <a:pPr>
              <a:lnSpc>
                <a:spcPct val="110000"/>
              </a:lnSpc>
              <a:spcBef>
                <a:spcPts val="0"/>
              </a:spcBef>
            </a:pPr>
            <a:r>
              <a:rPr lang="en-US" sz="2800" dirty="0">
                <a:solidFill>
                  <a:schemeClr val="bg1">
                    <a:lumMod val="65000"/>
                  </a:schemeClr>
                </a:solidFill>
              </a:rPr>
              <a:t>Semi-supervised never-ending learning</a:t>
            </a:r>
          </a:p>
          <a:p>
            <a:pPr>
              <a:lnSpc>
                <a:spcPct val="110000"/>
              </a:lnSpc>
              <a:spcBef>
                <a:spcPts val="0"/>
              </a:spcBef>
            </a:pPr>
            <a:r>
              <a:rPr lang="en-US" sz="2800" dirty="0">
                <a:solidFill>
                  <a:schemeClr val="bg1">
                    <a:lumMod val="65000"/>
                  </a:schemeClr>
                </a:solidFill>
              </a:rPr>
              <a:t>Lifelong topic modeling</a:t>
            </a:r>
          </a:p>
          <a:p>
            <a:pPr>
              <a:spcBef>
                <a:spcPts val="0"/>
              </a:spcBef>
            </a:pPr>
            <a:r>
              <a:rPr lang="en-US" sz="2800" dirty="0">
                <a:solidFill>
                  <a:schemeClr val="bg1">
                    <a:lumMod val="65000"/>
                  </a:schemeClr>
                </a:solidFill>
              </a:rPr>
              <a:t>Lifelong information extraction </a:t>
            </a:r>
          </a:p>
          <a:p>
            <a:pPr>
              <a:spcBef>
                <a:spcPts val="0"/>
              </a:spcBef>
            </a:pPr>
            <a:r>
              <a:rPr lang="en-US" sz="2800" dirty="0">
                <a:solidFill>
                  <a:schemeClr val="bg1">
                    <a:lumMod val="65000"/>
                  </a:schemeClr>
                </a:solidFill>
              </a:rPr>
              <a:t>Continual learning and catastrophic forgetting</a:t>
            </a:r>
          </a:p>
          <a:p>
            <a:pPr>
              <a:spcBef>
                <a:spcPts val="0"/>
              </a:spcBef>
            </a:pPr>
            <a:r>
              <a:rPr lang="en-US" sz="2800" dirty="0">
                <a:solidFill>
                  <a:srgbClr val="FF0000"/>
                </a:solidFill>
              </a:rPr>
              <a:t>knowledge learning in dialogues: Learning on the job</a:t>
            </a:r>
          </a:p>
          <a:p>
            <a:pPr>
              <a:spcBef>
                <a:spcPts val="0"/>
              </a:spcBef>
            </a:pPr>
            <a:r>
              <a:rPr lang="en-US" sz="2800" dirty="0">
                <a:solidFill>
                  <a:schemeClr val="bg1">
                    <a:lumMod val="65000"/>
                  </a:schemeClr>
                </a:solidFill>
              </a:rPr>
              <a:t>Open-world learning </a:t>
            </a:r>
          </a:p>
          <a:p>
            <a:pPr>
              <a:spcBef>
                <a:spcPts val="0"/>
              </a:spcBef>
            </a:pPr>
            <a:r>
              <a:rPr lang="en-US" sz="2800" dirty="0">
                <a:solidFill>
                  <a:schemeClr val="bg1">
                    <a:lumMod val="65000"/>
                  </a:schemeClr>
                </a:solidFill>
              </a:rPr>
              <a:t>Summary</a:t>
            </a:r>
          </a:p>
          <a:p>
            <a:endParaRPr lang="en-US" dirty="0"/>
          </a:p>
        </p:txBody>
      </p:sp>
      <p:sp>
        <p:nvSpPr>
          <p:cNvPr id="7" name="Slide Number Placeholder 6"/>
          <p:cNvSpPr>
            <a:spLocks noGrp="1"/>
          </p:cNvSpPr>
          <p:nvPr>
            <p:ph type="sldNum" sz="quarter" idx="11"/>
          </p:nvPr>
        </p:nvSpPr>
        <p:spPr/>
        <p:txBody>
          <a:bodyPr/>
          <a:lstStyle/>
          <a:p>
            <a:pPr>
              <a:defRPr/>
            </a:pPr>
            <a:fld id="{09BF91C3-4DC8-4412-86BD-7EDA41606D7A}" type="slidenum">
              <a:rPr lang="en-US" altLang="en-US" smtClean="0"/>
              <a:pPr>
                <a:defRPr/>
              </a:pPr>
              <a:t>128</a:t>
            </a:fld>
            <a:endParaRPr lang="en-US" altLang="en-US"/>
          </a:p>
        </p:txBody>
      </p:sp>
      <p:sp>
        <p:nvSpPr>
          <p:cNvPr id="4" name="Footer Placeholder 3"/>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154670110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knowledge learning in dialogues</a:t>
            </a:r>
            <a:br>
              <a:rPr lang="en-US" dirty="0"/>
            </a:br>
            <a:r>
              <a:rPr lang="en-US" sz="2400" dirty="0"/>
              <a:t>(Mazumder et al. 2018, 2019)</a:t>
            </a:r>
          </a:p>
        </p:txBody>
      </p:sp>
      <p:sp>
        <p:nvSpPr>
          <p:cNvPr id="3" name="Content Placeholder 2"/>
          <p:cNvSpPr>
            <a:spLocks noGrp="1"/>
          </p:cNvSpPr>
          <p:nvPr>
            <p:ph idx="1"/>
          </p:nvPr>
        </p:nvSpPr>
        <p:spPr/>
        <p:txBody>
          <a:bodyPr/>
          <a:lstStyle/>
          <a:p>
            <a:r>
              <a:rPr lang="en-US" dirty="0"/>
              <a:t>Dialogue systems are increasingly using </a:t>
            </a:r>
            <a:r>
              <a:rPr lang="en-US" dirty="0">
                <a:solidFill>
                  <a:srgbClr val="0000FF"/>
                </a:solidFill>
              </a:rPr>
              <a:t>knowledge bases (KBs) </a:t>
            </a:r>
            <a:r>
              <a:rPr lang="en-US" dirty="0"/>
              <a:t>storing real-world facts to help generate responses. </a:t>
            </a:r>
          </a:p>
          <a:p>
            <a:pPr lvl="1"/>
            <a:r>
              <a:rPr lang="en-US" dirty="0"/>
              <a:t>KBs are inherently incomplete and remain fixed during conversation, </a:t>
            </a:r>
          </a:p>
          <a:p>
            <a:pPr lvl="1"/>
            <a:r>
              <a:rPr lang="en-US" dirty="0"/>
              <a:t>it limits dialogue systems’ ability to answer questions and to handle questions involving entities or relations that are not in the KB.</a:t>
            </a:r>
          </a:p>
          <a:p>
            <a:r>
              <a:rPr lang="en-US" dirty="0"/>
              <a:t>We propose an engine for </a:t>
            </a:r>
            <a:r>
              <a:rPr lang="en-US" b="1" i="1" dirty="0"/>
              <a:t>Continuous and Interactive Learning of Knowledge</a:t>
            </a:r>
            <a:r>
              <a:rPr lang="en-US" dirty="0"/>
              <a:t> (</a:t>
            </a:r>
            <a:r>
              <a:rPr lang="en-US" b="1" dirty="0"/>
              <a:t>CILK</a:t>
            </a:r>
            <a:r>
              <a:rPr lang="en-US" dirty="0"/>
              <a:t>) for dialogue systems </a:t>
            </a:r>
          </a:p>
          <a:p>
            <a:pPr lvl="1"/>
            <a:r>
              <a:rPr lang="en-US" dirty="0"/>
              <a:t>to give them the ability to continuously and interactively learn and infer new knowledge during conversations</a:t>
            </a:r>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129</a:t>
            </a:fld>
            <a:endParaRPr lang="en-US" altLang="en-US"/>
          </a:p>
        </p:txBody>
      </p:sp>
      <p:sp>
        <p:nvSpPr>
          <p:cNvPr id="6" name="Footer Placeholder 5"/>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103810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609600" y="1417639"/>
            <a:ext cx="10972800" cy="4713287"/>
          </a:xfrm>
        </p:spPr>
        <p:txBody>
          <a:bodyPr/>
          <a:lstStyle/>
          <a:p>
            <a:pPr>
              <a:spcBef>
                <a:spcPts val="600"/>
              </a:spcBef>
            </a:pPr>
            <a:r>
              <a:rPr lang="en-US" sz="2800" dirty="0">
                <a:solidFill>
                  <a:schemeClr val="bg1">
                    <a:lumMod val="65000"/>
                  </a:schemeClr>
                </a:solidFill>
              </a:rPr>
              <a:t>A motivating example in sentiment analysis</a:t>
            </a:r>
          </a:p>
          <a:p>
            <a:pPr>
              <a:spcBef>
                <a:spcPts val="0"/>
              </a:spcBef>
            </a:pPr>
            <a:r>
              <a:rPr lang="en-US" sz="2800" dirty="0">
                <a:solidFill>
                  <a:srgbClr val="FF0000"/>
                </a:solidFill>
              </a:rPr>
              <a:t>What is lifelong learning?</a:t>
            </a:r>
          </a:p>
          <a:p>
            <a:pPr>
              <a:lnSpc>
                <a:spcPct val="110000"/>
              </a:lnSpc>
              <a:spcBef>
                <a:spcPts val="0"/>
              </a:spcBef>
            </a:pPr>
            <a:r>
              <a:rPr lang="en-US" sz="2800" dirty="0">
                <a:solidFill>
                  <a:schemeClr val="bg1">
                    <a:lumMod val="65000"/>
                  </a:schemeClr>
                </a:solidFill>
              </a:rPr>
              <a:t>Lifelong supervised learning</a:t>
            </a:r>
          </a:p>
          <a:p>
            <a:pPr>
              <a:lnSpc>
                <a:spcPct val="110000"/>
              </a:lnSpc>
              <a:spcBef>
                <a:spcPts val="0"/>
              </a:spcBef>
            </a:pPr>
            <a:r>
              <a:rPr lang="en-US" sz="2800" dirty="0">
                <a:solidFill>
                  <a:schemeClr val="bg1">
                    <a:lumMod val="65000"/>
                  </a:schemeClr>
                </a:solidFill>
              </a:rPr>
              <a:t>Semi-supervised never-ending learning</a:t>
            </a:r>
          </a:p>
          <a:p>
            <a:pPr>
              <a:lnSpc>
                <a:spcPct val="110000"/>
              </a:lnSpc>
              <a:spcBef>
                <a:spcPts val="0"/>
              </a:spcBef>
            </a:pPr>
            <a:r>
              <a:rPr lang="en-US" sz="2800" dirty="0">
                <a:solidFill>
                  <a:schemeClr val="bg1">
                    <a:lumMod val="65000"/>
                  </a:schemeClr>
                </a:solidFill>
              </a:rPr>
              <a:t>Lifelong topic modeling</a:t>
            </a:r>
          </a:p>
          <a:p>
            <a:pPr>
              <a:spcBef>
                <a:spcPts val="0"/>
              </a:spcBef>
            </a:pPr>
            <a:r>
              <a:rPr lang="en-US" sz="2800" dirty="0">
                <a:solidFill>
                  <a:schemeClr val="bg1">
                    <a:lumMod val="65000"/>
                  </a:schemeClr>
                </a:solidFill>
              </a:rPr>
              <a:t>Lifelong information extraction </a:t>
            </a:r>
          </a:p>
          <a:p>
            <a:pPr>
              <a:spcBef>
                <a:spcPts val="0"/>
              </a:spcBef>
            </a:pPr>
            <a:r>
              <a:rPr lang="en-US" sz="2800" dirty="0">
                <a:solidFill>
                  <a:schemeClr val="bg1">
                    <a:lumMod val="65000"/>
                  </a:schemeClr>
                </a:solidFill>
              </a:rPr>
              <a:t>Continual learning and catastrophic forgetting</a:t>
            </a:r>
          </a:p>
          <a:p>
            <a:pPr>
              <a:spcBef>
                <a:spcPts val="0"/>
              </a:spcBef>
            </a:pPr>
            <a:r>
              <a:rPr lang="en-US" sz="2800" dirty="0">
                <a:solidFill>
                  <a:schemeClr val="bg1">
                    <a:lumMod val="65000"/>
                  </a:schemeClr>
                </a:solidFill>
              </a:rPr>
              <a:t>knowledge learning in dialogues: Learning on the job</a:t>
            </a:r>
          </a:p>
          <a:p>
            <a:pPr>
              <a:spcBef>
                <a:spcPts val="0"/>
              </a:spcBef>
            </a:pPr>
            <a:r>
              <a:rPr lang="en-US" sz="2800" dirty="0">
                <a:solidFill>
                  <a:schemeClr val="bg1">
                    <a:lumMod val="65000"/>
                  </a:schemeClr>
                </a:solidFill>
              </a:rPr>
              <a:t>Open-world learning </a:t>
            </a:r>
          </a:p>
          <a:p>
            <a:pPr>
              <a:spcBef>
                <a:spcPts val="0"/>
              </a:spcBef>
            </a:pPr>
            <a:r>
              <a:rPr lang="en-US" sz="2800" dirty="0">
                <a:solidFill>
                  <a:schemeClr val="bg1">
                    <a:lumMod val="65000"/>
                  </a:schemeClr>
                </a:solidFill>
              </a:rPr>
              <a:t>Summary</a:t>
            </a:r>
          </a:p>
          <a:p>
            <a:endParaRPr lang="en-US" dirty="0"/>
          </a:p>
        </p:txBody>
      </p:sp>
      <p:sp>
        <p:nvSpPr>
          <p:cNvPr id="7" name="Slide Number Placeholder 6"/>
          <p:cNvSpPr>
            <a:spLocks noGrp="1"/>
          </p:cNvSpPr>
          <p:nvPr>
            <p:ph type="sldNum" sz="quarter" idx="11"/>
          </p:nvPr>
        </p:nvSpPr>
        <p:spPr/>
        <p:txBody>
          <a:bodyPr/>
          <a:lstStyle/>
          <a:p>
            <a:pPr>
              <a:defRPr/>
            </a:pPr>
            <a:fld id="{09BF91C3-4DC8-4412-86BD-7EDA41606D7A}" type="slidenum">
              <a:rPr lang="en-US" altLang="en-US" smtClean="0"/>
              <a:pPr>
                <a:defRPr/>
              </a:pPr>
              <a:t>13</a:t>
            </a:fld>
            <a:endParaRPr lang="en-US" altLang="en-US"/>
          </a:p>
        </p:txBody>
      </p:sp>
      <p:sp>
        <p:nvSpPr>
          <p:cNvPr id="4" name="Footer Placeholder 3"/>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119332090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opportunities to learn in conversations</a:t>
            </a:r>
          </a:p>
        </p:txBody>
      </p:sp>
      <p:sp>
        <p:nvSpPr>
          <p:cNvPr id="3" name="Content Placeholder 2"/>
          <p:cNvSpPr>
            <a:spLocks noGrp="1"/>
          </p:cNvSpPr>
          <p:nvPr>
            <p:ph idx="1"/>
          </p:nvPr>
        </p:nvSpPr>
        <p:spPr/>
        <p:txBody>
          <a:bodyPr/>
          <a:lstStyle/>
          <a:p>
            <a:pPr marL="514350" indent="-514350">
              <a:buFont typeface="+mj-lt"/>
              <a:buAutoNum type="arabicPeriod"/>
            </a:pPr>
            <a:r>
              <a:rPr lang="en-US" dirty="0"/>
              <a:t>Extracting knowledge directly from user utterances. E.g., </a:t>
            </a:r>
          </a:p>
          <a:p>
            <a:pPr lvl="1"/>
            <a:r>
              <a:rPr lang="en-US" dirty="0">
                <a:solidFill>
                  <a:srgbClr val="FF6600"/>
                </a:solidFill>
              </a:rPr>
              <a:t>User:</a:t>
            </a:r>
            <a:r>
              <a:rPr lang="en-US" dirty="0"/>
              <a:t> “</a:t>
            </a:r>
            <a:r>
              <a:rPr lang="en-US" i="1" dirty="0"/>
              <a:t>Obama was born in Hawaii</a:t>
            </a:r>
            <a:r>
              <a:rPr lang="en-US" dirty="0"/>
              <a:t>.”</a:t>
            </a:r>
          </a:p>
          <a:p>
            <a:pPr lvl="1"/>
            <a:r>
              <a:rPr lang="en-US" dirty="0"/>
              <a:t>(Obama, </a:t>
            </a:r>
            <a:r>
              <a:rPr lang="en-US" dirty="0" err="1"/>
              <a:t>BornIn</a:t>
            </a:r>
            <a:r>
              <a:rPr lang="en-US" dirty="0"/>
              <a:t>, Hawaii)</a:t>
            </a:r>
          </a:p>
          <a:p>
            <a:pPr marL="514350" indent="-514350">
              <a:buFont typeface="+mj-lt"/>
              <a:buAutoNum type="arabicPeriod"/>
            </a:pPr>
            <a:r>
              <a:rPr lang="en-US" dirty="0"/>
              <a:t>Asking user questions &amp; expecting correct answers. </a:t>
            </a:r>
          </a:p>
          <a:p>
            <a:pPr lvl="1"/>
            <a:r>
              <a:rPr lang="en-US" dirty="0"/>
              <a:t>E.g., </a:t>
            </a:r>
            <a:r>
              <a:rPr lang="en-US" dirty="0">
                <a:solidFill>
                  <a:srgbClr val="FF0000"/>
                </a:solidFill>
              </a:rPr>
              <a:t>Agent</a:t>
            </a:r>
            <a:r>
              <a:rPr lang="en-US" dirty="0"/>
              <a:t>: Where was Obama born?</a:t>
            </a:r>
          </a:p>
          <a:p>
            <a:pPr lvl="1"/>
            <a:r>
              <a:rPr lang="en-US" dirty="0"/>
              <a:t>        </a:t>
            </a:r>
            <a:r>
              <a:rPr lang="en-US" dirty="0">
                <a:solidFill>
                  <a:srgbClr val="FF6600"/>
                </a:solidFill>
              </a:rPr>
              <a:t>User</a:t>
            </a:r>
            <a:r>
              <a:rPr lang="en-US" dirty="0"/>
              <a:t>:   Hawaii =&gt; (Obama, </a:t>
            </a:r>
            <a:r>
              <a:rPr lang="en-US" dirty="0" err="1"/>
              <a:t>BornIn</a:t>
            </a:r>
            <a:r>
              <a:rPr lang="en-US" dirty="0"/>
              <a:t>, Hawaii)</a:t>
            </a:r>
          </a:p>
          <a:p>
            <a:pPr marL="514350" indent="-514350">
              <a:buFont typeface="+mj-lt"/>
              <a:buAutoNum type="arabicPeriod"/>
            </a:pPr>
            <a:r>
              <a:rPr lang="en-US" dirty="0">
                <a:solidFill>
                  <a:srgbClr val="3366FF"/>
                </a:solidFill>
              </a:rPr>
              <a:t>When agent cannot answer user questions</a:t>
            </a:r>
            <a:r>
              <a:rPr lang="en-US" dirty="0"/>
              <a:t>, it asks the user for some supporting facts and then infers the answers. </a:t>
            </a:r>
          </a:p>
          <a:p>
            <a:pPr lvl="1"/>
            <a:r>
              <a:rPr lang="en-US" dirty="0"/>
              <a:t>We focus on this setting (1 and 2 are relatively easier). </a:t>
            </a:r>
          </a:p>
          <a:p>
            <a:endParaRPr lang="en-US" dirty="0"/>
          </a:p>
          <a:p>
            <a:endParaRPr lang="en-US" dirty="0"/>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130</a:t>
            </a:fld>
            <a:endParaRPr lang="en-US" altLang="en-US"/>
          </a:p>
        </p:txBody>
      </p:sp>
      <p:sp>
        <p:nvSpPr>
          <p:cNvPr id="6" name="Footer Placeholder 5"/>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236340479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 conversation is knowledge driven? Why not for machines?</a:t>
            </a:r>
            <a:endParaRPr lang="en-US" dirty="0"/>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131</a:t>
            </a:fld>
            <a:endParaRPr lang="en-US" altLang="en-US"/>
          </a:p>
        </p:txBody>
      </p:sp>
      <p:grpSp>
        <p:nvGrpSpPr>
          <p:cNvPr id="6" name="Group 5"/>
          <p:cNvGrpSpPr/>
          <p:nvPr/>
        </p:nvGrpSpPr>
        <p:grpSpPr>
          <a:xfrm>
            <a:off x="2699577" y="1725046"/>
            <a:ext cx="6997538" cy="3958292"/>
            <a:chOff x="5654489" y="1340162"/>
            <a:chExt cx="6575611" cy="3655030"/>
          </a:xfrm>
        </p:grpSpPr>
        <p:grpSp>
          <p:nvGrpSpPr>
            <p:cNvPr id="7" name="Group 6"/>
            <p:cNvGrpSpPr/>
            <p:nvPr/>
          </p:nvGrpSpPr>
          <p:grpSpPr>
            <a:xfrm>
              <a:off x="9407854" y="3962615"/>
              <a:ext cx="814735" cy="1032577"/>
              <a:chOff x="10795028" y="3915892"/>
              <a:chExt cx="814735" cy="1032577"/>
            </a:xfrm>
          </p:grpSpPr>
          <p:pic>
            <p:nvPicPr>
              <p:cNvPr id="17" name="Picture 16"/>
              <p:cNvPicPr>
                <a:picLocks noChangeAspect="1"/>
              </p:cNvPicPr>
              <p:nvPr/>
            </p:nvPicPr>
            <p:blipFill rotWithShape="1">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l="10600" t="6000" r="10201" b="13999"/>
              <a:stretch/>
            </p:blipFill>
            <p:spPr>
              <a:xfrm>
                <a:off x="10795028" y="3915892"/>
                <a:ext cx="759746" cy="734911"/>
              </a:xfrm>
              <a:prstGeom prst="rect">
                <a:avLst/>
              </a:prstGeom>
            </p:spPr>
          </p:pic>
          <p:sp>
            <p:nvSpPr>
              <p:cNvPr id="18" name="TextBox 17"/>
              <p:cNvSpPr txBox="1"/>
              <p:nvPr/>
            </p:nvSpPr>
            <p:spPr>
              <a:xfrm>
                <a:off x="10853274" y="4657168"/>
                <a:ext cx="756489" cy="291301"/>
              </a:xfrm>
              <a:prstGeom prst="rect">
                <a:avLst/>
              </a:prstGeom>
              <a:noFill/>
            </p:spPr>
            <p:txBody>
              <a:bodyPr wrap="none" rtlCol="0">
                <a:spAutoFit/>
              </a:bodyPr>
              <a:lstStyle/>
              <a:p>
                <a:pPr>
                  <a:buNone/>
                </a:pPr>
                <a:r>
                  <a:rPr lang="en-US" sz="1450" b="1" dirty="0">
                    <a:solidFill>
                      <a:schemeClr val="accent2">
                        <a:lumMod val="50000"/>
                      </a:schemeClr>
                    </a:solidFill>
                  </a:rPr>
                  <a:t>USER2</a:t>
                </a:r>
              </a:p>
            </p:txBody>
          </p:sp>
        </p:grpSp>
        <p:grpSp>
          <p:nvGrpSpPr>
            <p:cNvPr id="8" name="Group 7"/>
            <p:cNvGrpSpPr/>
            <p:nvPr/>
          </p:nvGrpSpPr>
          <p:grpSpPr>
            <a:xfrm>
              <a:off x="5654489" y="1340162"/>
              <a:ext cx="4213503" cy="1876632"/>
              <a:chOff x="6962811" y="854479"/>
              <a:chExt cx="4213503" cy="1876632"/>
            </a:xfrm>
          </p:grpSpPr>
          <p:grpSp>
            <p:nvGrpSpPr>
              <p:cNvPr id="13" name="Group 12"/>
              <p:cNvGrpSpPr/>
              <p:nvPr/>
            </p:nvGrpSpPr>
            <p:grpSpPr>
              <a:xfrm>
                <a:off x="6962811" y="1698534"/>
                <a:ext cx="814735" cy="1032577"/>
                <a:chOff x="7051674" y="1406434"/>
                <a:chExt cx="814735" cy="1032577"/>
              </a:xfrm>
            </p:grpSpPr>
            <p:pic>
              <p:nvPicPr>
                <p:cNvPr id="15" name="Picture 14"/>
                <p:cNvPicPr>
                  <a:picLocks noChangeAspect="1"/>
                </p:cNvPicPr>
                <p:nvPr/>
              </p:nvPicPr>
              <p:blipFill rotWithShape="1">
                <a:blip r:embed="rId2" cstate="print">
                  <a:extLst>
                    <a:ext uri="{28A0092B-C50C-407E-A947-70E740481C1C}">
                      <a14:useLocalDpi xmlns:a14="http://schemas.microsoft.com/office/drawing/2010/main" val="0"/>
                    </a:ext>
                  </a:extLst>
                </a:blip>
                <a:srcRect l="10600" t="6000" r="10201" b="13999"/>
                <a:stretch/>
              </p:blipFill>
              <p:spPr>
                <a:xfrm>
                  <a:off x="7051674" y="1406434"/>
                  <a:ext cx="759746" cy="734911"/>
                </a:xfrm>
                <a:prstGeom prst="rect">
                  <a:avLst/>
                </a:prstGeom>
              </p:spPr>
            </p:pic>
            <p:sp>
              <p:nvSpPr>
                <p:cNvPr id="16" name="TextBox 15"/>
                <p:cNvSpPr txBox="1"/>
                <p:nvPr/>
              </p:nvSpPr>
              <p:spPr>
                <a:xfrm>
                  <a:off x="7109920" y="2147710"/>
                  <a:ext cx="756489" cy="291301"/>
                </a:xfrm>
                <a:prstGeom prst="rect">
                  <a:avLst/>
                </a:prstGeom>
                <a:noFill/>
              </p:spPr>
              <p:txBody>
                <a:bodyPr wrap="none" rtlCol="0">
                  <a:spAutoFit/>
                </a:bodyPr>
                <a:lstStyle/>
                <a:p>
                  <a:pPr>
                    <a:buNone/>
                  </a:pPr>
                  <a:r>
                    <a:rPr lang="en-US" sz="1450" b="1" dirty="0"/>
                    <a:t>USER1</a:t>
                  </a:r>
                </a:p>
              </p:txBody>
            </p:sp>
          </p:grpSp>
          <p:sp>
            <p:nvSpPr>
              <p:cNvPr id="14" name="Rounded Rectangular Callout 13"/>
              <p:cNvSpPr/>
              <p:nvPr/>
            </p:nvSpPr>
            <p:spPr>
              <a:xfrm>
                <a:off x="7583744" y="854479"/>
                <a:ext cx="3592570" cy="725610"/>
              </a:xfrm>
              <a:prstGeom prst="wedgeRoundRectCallout">
                <a:avLst>
                  <a:gd name="adj1" fmla="val -39166"/>
                  <a:gd name="adj2" fmla="val 80980"/>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sz="1700" dirty="0">
                    <a:solidFill>
                      <a:schemeClr val="tx1"/>
                    </a:solidFill>
                    <a:latin typeface="Comic Sans MS" charset="0"/>
                    <a:ea typeface="Comic Sans MS" charset="0"/>
                    <a:cs typeface="Comic Sans MS" charset="0"/>
                  </a:rPr>
                  <a:t>I watched ``The Dark Knight” </a:t>
                </a:r>
              </a:p>
              <a:p>
                <a:pPr algn="ctr">
                  <a:buNone/>
                </a:pPr>
                <a:r>
                  <a:rPr lang="en-US" sz="1700" dirty="0">
                    <a:solidFill>
                      <a:schemeClr val="tx1"/>
                    </a:solidFill>
                    <a:latin typeface="Comic Sans MS" charset="0"/>
                    <a:ea typeface="Comic Sans MS" charset="0"/>
                    <a:cs typeface="Comic Sans MS" charset="0"/>
                  </a:rPr>
                  <a:t>yesterday. It was awesome.</a:t>
                </a:r>
              </a:p>
            </p:txBody>
          </p:sp>
        </p:grpSp>
        <p:sp>
          <p:nvSpPr>
            <p:cNvPr id="9" name="Rounded Rectangular Callout 8"/>
            <p:cNvSpPr/>
            <p:nvPr/>
          </p:nvSpPr>
          <p:spPr>
            <a:xfrm>
              <a:off x="6794278" y="3291333"/>
              <a:ext cx="2807250" cy="725610"/>
            </a:xfrm>
            <a:prstGeom prst="wedgeRoundRectCallout">
              <a:avLst>
                <a:gd name="adj1" fmla="val 41434"/>
                <a:gd name="adj2" fmla="val 75729"/>
                <a:gd name="adj3" fmla="val 16667"/>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sz="1700" dirty="0">
                  <a:solidFill>
                    <a:schemeClr val="tx1"/>
                  </a:solidFill>
                  <a:latin typeface="Comic Sans MS" charset="0"/>
                  <a:ea typeface="Comic Sans MS" charset="0"/>
                  <a:cs typeface="Comic Sans MS" charset="0"/>
                </a:rPr>
                <a:t>Did you like Christian </a:t>
              </a:r>
            </a:p>
            <a:p>
              <a:pPr algn="ctr">
                <a:buNone/>
              </a:pPr>
              <a:r>
                <a:rPr lang="en-US" sz="1700" dirty="0">
                  <a:solidFill>
                    <a:schemeClr val="tx1"/>
                  </a:solidFill>
                  <a:latin typeface="Comic Sans MS" charset="0"/>
                  <a:ea typeface="Comic Sans MS" charset="0"/>
                  <a:cs typeface="Comic Sans MS" charset="0"/>
                </a:rPr>
                <a:t>Bale’s acting?</a:t>
              </a:r>
            </a:p>
          </p:txBody>
        </p:sp>
        <p:sp>
          <p:nvSpPr>
            <p:cNvPr id="10" name="Cloud Callout 9"/>
            <p:cNvSpPr/>
            <p:nvPr/>
          </p:nvSpPr>
          <p:spPr>
            <a:xfrm>
              <a:off x="10056612" y="2919128"/>
              <a:ext cx="2173488" cy="1001828"/>
            </a:xfrm>
            <a:prstGeom prst="cloudCallout">
              <a:avLst>
                <a:gd name="adj1" fmla="val -45750"/>
                <a:gd name="adj2" fmla="val 63977"/>
              </a:avLst>
            </a:prstGeom>
          </p:spPr>
          <p:style>
            <a:lnRef idx="2">
              <a:schemeClr val="accent2"/>
            </a:lnRef>
            <a:fillRef idx="1">
              <a:schemeClr val="lt1"/>
            </a:fillRef>
            <a:effectRef idx="0">
              <a:schemeClr val="accent2"/>
            </a:effectRef>
            <a:fontRef idx="minor">
              <a:schemeClr val="dk1"/>
            </a:fontRef>
          </p:style>
          <p:txBody>
            <a:bodyPr rtlCol="0" anchor="ctr"/>
            <a:lstStyle/>
            <a:p>
              <a:pPr algn="ctr">
                <a:buNone/>
              </a:pPr>
              <a:r>
                <a:rPr lang="en-US" sz="1400" dirty="0">
                  <a:solidFill>
                    <a:schemeClr val="accent2">
                      <a:lumMod val="50000"/>
                    </a:schemeClr>
                  </a:solidFill>
                </a:rPr>
                <a:t>Christian Bale </a:t>
              </a:r>
              <a:r>
                <a:rPr lang="en-US" sz="1400" i="1" dirty="0">
                  <a:solidFill>
                    <a:schemeClr val="accent2">
                      <a:lumMod val="50000"/>
                    </a:schemeClr>
                  </a:solidFill>
                </a:rPr>
                <a:t>Acted In </a:t>
              </a:r>
            </a:p>
            <a:p>
              <a:pPr algn="ctr">
                <a:buNone/>
              </a:pPr>
              <a:r>
                <a:rPr lang="en-US" sz="1400" dirty="0">
                  <a:solidFill>
                    <a:schemeClr val="accent2">
                      <a:lumMod val="50000"/>
                    </a:schemeClr>
                  </a:solidFill>
                </a:rPr>
                <a:t>The Dark Knight</a:t>
              </a:r>
            </a:p>
          </p:txBody>
        </p:sp>
        <p:cxnSp>
          <p:nvCxnSpPr>
            <p:cNvPr id="11" name="Straight Arrow Connector 10"/>
            <p:cNvCxnSpPr>
              <a:stCxn id="12" idx="2"/>
            </p:cNvCxnSpPr>
            <p:nvPr/>
          </p:nvCxnSpPr>
          <p:spPr>
            <a:xfrm>
              <a:off x="10861025" y="2775217"/>
              <a:ext cx="137663" cy="254339"/>
            </a:xfrm>
            <a:prstGeom prst="straightConnector1">
              <a:avLst/>
            </a:prstGeom>
            <a:ln w="19050">
              <a:solidFill>
                <a:schemeClr val="accent2">
                  <a:lumMod val="50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12" name="TextBox 11"/>
            <p:cNvSpPr txBox="1"/>
            <p:nvPr/>
          </p:nvSpPr>
          <p:spPr>
            <a:xfrm>
              <a:off x="10039915" y="2448391"/>
              <a:ext cx="1642220" cy="326826"/>
            </a:xfrm>
            <a:prstGeom prst="rect">
              <a:avLst/>
            </a:prstGeom>
            <a:noFill/>
          </p:spPr>
          <p:txBody>
            <a:bodyPr wrap="none" rtlCol="0">
              <a:spAutoFit/>
            </a:bodyPr>
            <a:lstStyle/>
            <a:p>
              <a:pPr>
                <a:buNone/>
              </a:pPr>
              <a:r>
                <a:rPr lang="en-US" sz="1700" b="1" dirty="0">
                  <a:solidFill>
                    <a:schemeClr val="accent2">
                      <a:lumMod val="50000"/>
                    </a:schemeClr>
                  </a:solidFill>
                </a:rPr>
                <a:t>Grounding fact</a:t>
              </a:r>
            </a:p>
          </p:txBody>
        </p:sp>
      </p:grpSp>
      <p:sp>
        <p:nvSpPr>
          <p:cNvPr id="19" name="Rectangle 18">
            <a:extLst>
              <a:ext uri="{FF2B5EF4-FFF2-40B4-BE49-F238E27FC236}">
                <a16:creationId xmlns:a16="http://schemas.microsoft.com/office/drawing/2014/main" id="{02CCB45C-E077-400F-9C59-BC7DFB53C176}"/>
              </a:ext>
            </a:extLst>
          </p:cNvPr>
          <p:cNvSpPr/>
          <p:nvPr/>
        </p:nvSpPr>
        <p:spPr>
          <a:xfrm>
            <a:off x="508484" y="5625019"/>
            <a:ext cx="11175032" cy="535531"/>
          </a:xfrm>
          <a:prstGeom prst="rect">
            <a:avLst/>
          </a:prstGeom>
          <a:solidFill>
            <a:schemeClr val="bg1">
              <a:lumMod val="95000"/>
            </a:schemeClr>
          </a:solidFill>
        </p:spPr>
        <p:txBody>
          <a:bodyPr wrap="square">
            <a:spAutoFit/>
          </a:bodyPr>
          <a:lstStyle/>
          <a:p>
            <a:pPr lvl="0" algn="ctr">
              <a:lnSpc>
                <a:spcPct val="120000"/>
              </a:lnSpc>
              <a:buNone/>
            </a:pPr>
            <a:r>
              <a:rPr lang="en-US" sz="2400" dirty="0">
                <a:latin typeface="Century Schoolbook" panose="02040604050505020304" pitchFamily="18" charset="0"/>
                <a:ea typeface="Bookman Old Style" charset="0"/>
                <a:cs typeface="Bookman Old Style" charset="0"/>
              </a:rPr>
              <a:t>Knowledge grounding makes conversation </a:t>
            </a:r>
            <a:r>
              <a:rPr lang="en-US" sz="2400" b="1" dirty="0">
                <a:solidFill>
                  <a:schemeClr val="accent5">
                    <a:lumMod val="50000"/>
                  </a:schemeClr>
                </a:solidFill>
                <a:latin typeface="Century Schoolbook" panose="02040604050505020304" pitchFamily="18" charset="0"/>
                <a:ea typeface="Bookman Old Style" charset="0"/>
                <a:cs typeface="Bookman Old Style" charset="0"/>
              </a:rPr>
              <a:t>interesting</a:t>
            </a:r>
            <a:r>
              <a:rPr lang="en-US" sz="2400" dirty="0">
                <a:solidFill>
                  <a:schemeClr val="accent5">
                    <a:lumMod val="50000"/>
                  </a:schemeClr>
                </a:solidFill>
                <a:latin typeface="Century Schoolbook" panose="02040604050505020304" pitchFamily="18" charset="0"/>
                <a:ea typeface="Bookman Old Style" charset="0"/>
                <a:cs typeface="Bookman Old Style" charset="0"/>
              </a:rPr>
              <a:t> and </a:t>
            </a:r>
            <a:r>
              <a:rPr lang="en-US" sz="2400" b="1" dirty="0">
                <a:solidFill>
                  <a:schemeClr val="accent5">
                    <a:lumMod val="50000"/>
                  </a:schemeClr>
                </a:solidFill>
                <a:latin typeface="Century Schoolbook" panose="02040604050505020304" pitchFamily="18" charset="0"/>
                <a:ea typeface="Bookman Old Style" charset="0"/>
                <a:cs typeface="Bookman Old Style" charset="0"/>
              </a:rPr>
              <a:t>intelligent.</a:t>
            </a:r>
          </a:p>
        </p:txBody>
      </p:sp>
      <p:sp>
        <p:nvSpPr>
          <p:cNvPr id="3" name="Footer Placeholder 2"/>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421851719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Knowledge learning in conversation</a:t>
            </a:r>
            <a:endParaRPr lang="en-US" dirty="0"/>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132</a:t>
            </a:fld>
            <a:endParaRPr lang="en-US" altLang="en-US"/>
          </a:p>
        </p:txBody>
      </p:sp>
      <p:pic>
        <p:nvPicPr>
          <p:cNvPr id="7" name="Picture 6"/>
          <p:cNvPicPr>
            <a:picLocks noChangeAspect="1"/>
          </p:cNvPicPr>
          <p:nvPr/>
        </p:nvPicPr>
        <p:blipFill>
          <a:blip r:embed="rId2"/>
          <a:stretch>
            <a:fillRect/>
          </a:stretch>
        </p:blipFill>
        <p:spPr>
          <a:xfrm>
            <a:off x="1559496" y="1448780"/>
            <a:ext cx="8460940" cy="4669035"/>
          </a:xfrm>
          <a:prstGeom prst="rect">
            <a:avLst/>
          </a:prstGeom>
        </p:spPr>
      </p:pic>
      <p:sp>
        <p:nvSpPr>
          <p:cNvPr id="3" name="Footer Placeholder 2"/>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104279324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Focusing on building an engine</a:t>
            </a:r>
          </a:p>
        </p:txBody>
      </p:sp>
      <p:sp>
        <p:nvSpPr>
          <p:cNvPr id="3" name="Content Placeholder 2"/>
          <p:cNvSpPr>
            <a:spLocks noGrp="1"/>
          </p:cNvSpPr>
          <p:nvPr>
            <p:ph idx="1"/>
          </p:nvPr>
        </p:nvSpPr>
        <p:spPr/>
        <p:txBody>
          <a:bodyPr/>
          <a:lstStyle/>
          <a:p>
            <a:r>
              <a:rPr lang="en-US" dirty="0"/>
              <a:t>Learn factual knowledge that can be expressed as </a:t>
            </a:r>
            <a:r>
              <a:rPr lang="en-US" dirty="0">
                <a:solidFill>
                  <a:srgbClr val="FF6600"/>
                </a:solidFill>
              </a:rPr>
              <a:t>triples</a:t>
            </a:r>
            <a:r>
              <a:rPr lang="en-US" dirty="0"/>
              <a:t>, knowledge graph. </a:t>
            </a:r>
          </a:p>
          <a:p>
            <a:pPr lvl="1"/>
            <a:r>
              <a:rPr lang="en-US" dirty="0"/>
              <a:t>(h, r, t): the entity h and the entity t can be linked by the relation r. </a:t>
            </a:r>
          </a:p>
          <a:p>
            <a:pPr lvl="1"/>
            <a:r>
              <a:rPr lang="en-US" dirty="0"/>
              <a:t>(Obama, </a:t>
            </a:r>
            <a:r>
              <a:rPr lang="en-US" dirty="0" err="1"/>
              <a:t>CitizenOf</a:t>
            </a:r>
            <a:r>
              <a:rPr lang="en-US" dirty="0"/>
              <a:t>, USA): </a:t>
            </a:r>
            <a:r>
              <a:rPr lang="en-US" i="1" dirty="0"/>
              <a:t>Obama is a citizen of USA</a:t>
            </a:r>
            <a:r>
              <a:rPr lang="en-US" dirty="0"/>
              <a:t>.</a:t>
            </a:r>
          </a:p>
          <a:p>
            <a:r>
              <a:rPr lang="en-US" dirty="0"/>
              <a:t>We only focus on </a:t>
            </a:r>
            <a:r>
              <a:rPr lang="en-US" dirty="0">
                <a:solidFill>
                  <a:srgbClr val="0000FF"/>
                </a:solidFill>
              </a:rPr>
              <a:t>developing a learning engine</a:t>
            </a:r>
            <a:r>
              <a:rPr lang="en-US" dirty="0"/>
              <a:t>. </a:t>
            </a:r>
          </a:p>
          <a:p>
            <a:r>
              <a:rPr lang="en-US" dirty="0"/>
              <a:t>We do not study other functions like </a:t>
            </a:r>
          </a:p>
          <a:p>
            <a:pPr lvl="1"/>
            <a:r>
              <a:rPr lang="en-US" dirty="0"/>
              <a:t>dialogue generation, fact or relation extraction from user utterances, entity linking, etc., which have been studied extensively before and are assumed to be available for us to use</a:t>
            </a:r>
          </a:p>
          <a:p>
            <a:endParaRPr lang="en-US" dirty="0"/>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133</a:t>
            </a:fld>
            <a:endParaRPr lang="en-US" altLang="en-US"/>
          </a:p>
        </p:txBody>
      </p:sp>
      <p:sp>
        <p:nvSpPr>
          <p:cNvPr id="6" name="Footer Placeholder 5"/>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402255531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Open-world knowledge </a:t>
            </a:r>
            <a:r>
              <a:rPr lang="en-US" dirty="0" smtClean="0"/>
              <a:t>completion</a:t>
            </a:r>
            <a:br>
              <a:rPr lang="en-US" dirty="0" smtClean="0"/>
            </a:br>
            <a:r>
              <a:rPr lang="en-US" sz="2400" dirty="0" smtClean="0"/>
              <a:t>(Mazumder </a:t>
            </a:r>
            <a:r>
              <a:rPr lang="en-US" sz="2400" dirty="0"/>
              <a:t>et al. 2018, </a:t>
            </a:r>
            <a:r>
              <a:rPr lang="en-US" sz="2400" dirty="0" smtClean="0"/>
              <a:t>2019)</a:t>
            </a:r>
            <a:endParaRPr lang="en-US" sz="2400" dirty="0"/>
          </a:p>
        </p:txBody>
      </p:sp>
      <p:sp>
        <p:nvSpPr>
          <p:cNvPr id="3" name="Content Placeholder 2"/>
          <p:cNvSpPr>
            <a:spLocks noGrp="1"/>
          </p:cNvSpPr>
          <p:nvPr>
            <p:ph idx="1"/>
          </p:nvPr>
        </p:nvSpPr>
        <p:spPr/>
        <p:txBody>
          <a:bodyPr/>
          <a:lstStyle/>
          <a:p>
            <a:r>
              <a:rPr lang="en-US" dirty="0"/>
              <a:t>User asks a </a:t>
            </a:r>
            <a:r>
              <a:rPr lang="en-US" dirty="0">
                <a:solidFill>
                  <a:srgbClr val="3366FF"/>
                </a:solidFill>
              </a:rPr>
              <a:t>yes/no question </a:t>
            </a:r>
            <a:r>
              <a:rPr lang="en-US" dirty="0"/>
              <a:t>that the system cannot answer</a:t>
            </a:r>
          </a:p>
          <a:p>
            <a:pPr lvl="1"/>
            <a:r>
              <a:rPr lang="en-US" i="1" dirty="0"/>
              <a:t>Is Obama a citizen of USA</a:t>
            </a:r>
            <a:r>
              <a:rPr lang="en-US" dirty="0"/>
              <a:t>? [(Obama, </a:t>
            </a:r>
            <a:r>
              <a:rPr lang="en-US" dirty="0" err="1"/>
              <a:t>CitizenOf</a:t>
            </a:r>
            <a:r>
              <a:rPr lang="en-US" dirty="0">
                <a:solidFill>
                  <a:srgbClr val="FF0000"/>
                </a:solidFill>
              </a:rPr>
              <a:t>?</a:t>
            </a:r>
            <a:r>
              <a:rPr lang="en-US" dirty="0"/>
              <a:t>, USA)]</a:t>
            </a:r>
          </a:p>
          <a:p>
            <a:r>
              <a:rPr lang="en-US" dirty="0"/>
              <a:t>User asks a </a:t>
            </a:r>
            <a:r>
              <a:rPr lang="en-US" dirty="0">
                <a:solidFill>
                  <a:srgbClr val="3366FF"/>
                </a:solidFill>
              </a:rPr>
              <a:t>WH-question</a:t>
            </a:r>
            <a:r>
              <a:rPr lang="en-US" dirty="0"/>
              <a:t> that the system cannot answer</a:t>
            </a:r>
          </a:p>
          <a:p>
            <a:pPr lvl="1"/>
            <a:r>
              <a:rPr lang="en-US" i="1" dirty="0"/>
              <a:t>In which country is Boston located</a:t>
            </a:r>
            <a:r>
              <a:rPr lang="en-US" dirty="0"/>
              <a:t>? [(Boston, </a:t>
            </a:r>
            <a:r>
              <a:rPr lang="en-US" dirty="0" err="1"/>
              <a:t>LocatedIn</a:t>
            </a:r>
            <a:r>
              <a:rPr lang="en-US" dirty="0"/>
              <a:t>, </a:t>
            </a:r>
            <a:r>
              <a:rPr lang="en-US" dirty="0">
                <a:solidFill>
                  <a:srgbClr val="FF0000"/>
                </a:solidFill>
              </a:rPr>
              <a:t>?</a:t>
            </a:r>
            <a:r>
              <a:rPr lang="en-US" dirty="0"/>
              <a:t>)]</a:t>
            </a:r>
          </a:p>
          <a:p>
            <a:r>
              <a:rPr lang="en-US" dirty="0"/>
              <a:t>We model the engine as solving an </a:t>
            </a:r>
            <a:r>
              <a:rPr lang="en-US" dirty="0">
                <a:solidFill>
                  <a:srgbClr val="3366FF"/>
                </a:solidFill>
              </a:rPr>
              <a:t>open-world knowledge base completion (OKBC) </a:t>
            </a:r>
            <a:r>
              <a:rPr lang="en-US" dirty="0"/>
              <a:t>problem </a:t>
            </a:r>
          </a:p>
          <a:p>
            <a:pPr lvl="1"/>
            <a:r>
              <a:rPr lang="en-US" dirty="0"/>
              <a:t>h, r, or e may not be in KB (</a:t>
            </a:r>
            <a:r>
              <a:rPr lang="en-US" dirty="0">
                <a:solidFill>
                  <a:srgbClr val="00B050"/>
                </a:solidFill>
              </a:rPr>
              <a:t>open-world query</a:t>
            </a:r>
            <a:r>
              <a:rPr lang="en-US" dirty="0"/>
              <a:t>)</a:t>
            </a:r>
          </a:p>
          <a:p>
            <a:r>
              <a:rPr lang="en-US" dirty="0"/>
              <a:t>Traditional closed-world knowledge base completion (KBC): </a:t>
            </a:r>
          </a:p>
          <a:p>
            <a:pPr lvl="1"/>
            <a:r>
              <a:rPr lang="en-US" dirty="0"/>
              <a:t>h, r, and e are all assumed to be in the KB (</a:t>
            </a:r>
            <a:r>
              <a:rPr lang="en-US" dirty="0">
                <a:solidFill>
                  <a:srgbClr val="00B050"/>
                </a:solidFill>
              </a:rPr>
              <a:t>closed-world query</a:t>
            </a:r>
            <a:r>
              <a:rPr lang="en-US" dirty="0"/>
              <a:t>). </a:t>
            </a:r>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134</a:t>
            </a:fld>
            <a:endParaRPr lang="en-US" altLang="en-US"/>
          </a:p>
        </p:txBody>
      </p:sp>
      <p:sp>
        <p:nvSpPr>
          <p:cNvPr id="6" name="Footer Placeholder 5"/>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323957020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Interactive knowledge learning in dialogue: </a:t>
            </a:r>
            <a:r>
              <a:rPr lang="en-US" dirty="0" smtClean="0"/>
              <a:t>example</a:t>
            </a:r>
            <a:br>
              <a:rPr lang="en-US" dirty="0" smtClean="0"/>
            </a:br>
            <a:r>
              <a:rPr lang="en-US" sz="2400" dirty="0" smtClean="0"/>
              <a:t>(Mazumder </a:t>
            </a:r>
            <a:r>
              <a:rPr lang="en-US" sz="2400" dirty="0"/>
              <a:t>et al. </a:t>
            </a:r>
            <a:r>
              <a:rPr lang="en-US" sz="2400" dirty="0" smtClean="0"/>
              <a:t>2019)</a:t>
            </a:r>
            <a:endParaRPr lang="en-US" sz="2400" dirty="0"/>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135</a:t>
            </a:fld>
            <a:endParaRPr lang="en-US" alt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900" y="1699806"/>
            <a:ext cx="5746225" cy="4222653"/>
          </a:xfrm>
          <a:prstGeom prst="rect">
            <a:avLst/>
          </a:prstGeom>
        </p:spPr>
      </p:pic>
      <p:pic>
        <p:nvPicPr>
          <p:cNvPr id="8" name="Content Placeholder 1"/>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276020" y="1784077"/>
            <a:ext cx="5403018" cy="4093195"/>
          </a:xfrm>
          <a:prstGeom prst="rect">
            <a:avLst/>
          </a:prstGeom>
          <a:noFill/>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Footer Placeholder 2"/>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84704612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of the system</a:t>
            </a:r>
          </a:p>
        </p:txBody>
      </p:sp>
      <p:sp>
        <p:nvSpPr>
          <p:cNvPr id="3" name="Content Placeholder 2"/>
          <p:cNvSpPr>
            <a:spLocks noGrp="1"/>
          </p:cNvSpPr>
          <p:nvPr>
            <p:ph idx="1"/>
          </p:nvPr>
        </p:nvSpPr>
        <p:spPr/>
        <p:txBody>
          <a:bodyPr/>
          <a:lstStyle/>
          <a:p>
            <a:r>
              <a:rPr lang="en-US" dirty="0">
                <a:solidFill>
                  <a:srgbClr val="3366FF"/>
                </a:solidFill>
              </a:rPr>
              <a:t>Knowledge Base </a:t>
            </a:r>
            <a:r>
              <a:rPr lang="en-US" dirty="0"/>
              <a:t>of triples</a:t>
            </a:r>
          </a:p>
          <a:p>
            <a:r>
              <a:rPr lang="en-US" dirty="0">
                <a:solidFill>
                  <a:srgbClr val="3366FF"/>
                </a:solidFill>
              </a:rPr>
              <a:t>Interaction module</a:t>
            </a:r>
            <a:r>
              <a:rPr lang="en-US" dirty="0"/>
              <a:t>: </a:t>
            </a:r>
          </a:p>
          <a:p>
            <a:pPr lvl="1"/>
            <a:r>
              <a:rPr lang="en-US" dirty="0"/>
              <a:t>decides whether to ask or not and formulates questions to ask the user for supporting facts</a:t>
            </a:r>
          </a:p>
          <a:p>
            <a:pPr lvl="1"/>
            <a:r>
              <a:rPr lang="en-US" dirty="0"/>
              <a:t>Updates KB with acquired knowledge used for training </a:t>
            </a:r>
          </a:p>
          <a:p>
            <a:pPr lvl="1"/>
            <a:r>
              <a:rPr lang="en-US" dirty="0"/>
              <a:t>Converts open-world queries to closed-world queries by asking the user questions related to </a:t>
            </a:r>
          </a:p>
          <a:p>
            <a:pPr lvl="2"/>
            <a:r>
              <a:rPr lang="en-US" dirty="0"/>
              <a:t>h (or t) and r to make them known to the KB (added to KB). </a:t>
            </a:r>
          </a:p>
          <a:p>
            <a:r>
              <a:rPr lang="en-US" dirty="0">
                <a:solidFill>
                  <a:srgbClr val="3366FF"/>
                </a:solidFill>
              </a:rPr>
              <a:t>Inference module</a:t>
            </a:r>
            <a:r>
              <a:rPr lang="en-US" dirty="0"/>
              <a:t>: </a:t>
            </a:r>
            <a:r>
              <a:rPr lang="en-US" sz="2400" dirty="0"/>
              <a:t>using the acquired knowledge and KB to answer the resulting closed-world query: (h, r, t). </a:t>
            </a:r>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136</a:t>
            </a:fld>
            <a:endParaRPr lang="en-US" altLang="en-US"/>
          </a:p>
        </p:txBody>
      </p:sp>
      <p:sp>
        <p:nvSpPr>
          <p:cNvPr id="6" name="Footer Placeholder 5"/>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124786921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a:t>
            </a:r>
            <a:r>
              <a:rPr lang="en-US" dirty="0" err="1" smtClean="0"/>
              <a:t>formualtion</a:t>
            </a:r>
            <a:endParaRPr lang="en-US" dirty="0"/>
          </a:p>
        </p:txBody>
      </p:sp>
      <p:sp>
        <p:nvSpPr>
          <p:cNvPr id="3" name="Content Placeholder 2"/>
          <p:cNvSpPr>
            <a:spLocks noGrp="1"/>
          </p:cNvSpPr>
          <p:nvPr>
            <p:ph idx="1"/>
          </p:nvPr>
        </p:nvSpPr>
        <p:spPr/>
        <p:txBody>
          <a:bodyPr/>
          <a:lstStyle/>
          <a:p>
            <a:pPr>
              <a:spcBef>
                <a:spcPts val="600"/>
              </a:spcBef>
              <a:spcAft>
                <a:spcPts val="600"/>
              </a:spcAft>
            </a:pPr>
            <a:r>
              <a:rPr lang="en-US" sz="2200" dirty="0">
                <a:latin typeface="Bookman Old Style" charset="0"/>
                <a:ea typeface="Bookman Old Style" charset="0"/>
                <a:cs typeface="Bookman Old Style" charset="0"/>
              </a:rPr>
              <a:t>Given a </a:t>
            </a:r>
            <a:r>
              <a:rPr lang="en-US" sz="2200" dirty="0">
                <a:solidFill>
                  <a:schemeClr val="accent1">
                    <a:lumMod val="50000"/>
                  </a:schemeClr>
                </a:solidFill>
                <a:latin typeface="Bookman Old Style" charset="0"/>
                <a:ea typeface="Bookman Old Style" charset="0"/>
                <a:cs typeface="Bookman Old Style" charset="0"/>
              </a:rPr>
              <a:t>user query / question </a:t>
            </a:r>
            <a:r>
              <a:rPr lang="en-US" sz="2200" b="1" dirty="0">
                <a:solidFill>
                  <a:schemeClr val="accent1">
                    <a:lumMod val="50000"/>
                  </a:schemeClr>
                </a:solidFill>
                <a:latin typeface="Bookman Old Style" charset="0"/>
                <a:ea typeface="Bookman Old Style" charset="0"/>
                <a:cs typeface="Bookman Old Style" charset="0"/>
              </a:rPr>
              <a:t>(h, r, ?) [or (?, r, t)]</a:t>
            </a:r>
            <a:r>
              <a:rPr lang="en-US" sz="2200" dirty="0">
                <a:latin typeface="Bookman Old Style" charset="0"/>
                <a:ea typeface="Bookman Old Style" charset="0"/>
                <a:cs typeface="Bookman Old Style" charset="0"/>
              </a:rPr>
              <a:t>, our goal is two-fold: </a:t>
            </a:r>
            <a:endParaRPr lang="en-US" sz="800" dirty="0">
              <a:latin typeface="Bookman Old Style" charset="0"/>
              <a:ea typeface="Bookman Old Style" charset="0"/>
              <a:cs typeface="Bookman Old Style" charset="0"/>
            </a:endParaRPr>
          </a:p>
          <a:p>
            <a:pPr marL="800100" lvl="1" indent="-342900">
              <a:spcBef>
                <a:spcPts val="600"/>
              </a:spcBef>
              <a:spcAft>
                <a:spcPts val="0"/>
              </a:spcAft>
              <a:buFont typeface="+mj-lt"/>
              <a:buAutoNum type="arabicPeriod"/>
            </a:pPr>
            <a:r>
              <a:rPr lang="en-US" sz="2200" b="1" dirty="0">
                <a:solidFill>
                  <a:srgbClr val="C00000"/>
                </a:solidFill>
                <a:latin typeface="Bookman Old Style" charset="0"/>
                <a:ea typeface="Bookman Old Style" charset="0"/>
                <a:cs typeface="Bookman Old Style" charset="0"/>
              </a:rPr>
              <a:t>Answering</a:t>
            </a:r>
            <a:r>
              <a:rPr lang="en-US" sz="2200" dirty="0">
                <a:solidFill>
                  <a:srgbClr val="C00000"/>
                </a:solidFill>
                <a:latin typeface="Bookman Old Style" charset="0"/>
                <a:ea typeface="Bookman Old Style" charset="0"/>
                <a:cs typeface="Bookman Old Style" charset="0"/>
              </a:rPr>
              <a:t> the user query or </a:t>
            </a:r>
            <a:r>
              <a:rPr lang="en-US" sz="2200" b="1" dirty="0">
                <a:solidFill>
                  <a:srgbClr val="C00000"/>
                </a:solidFill>
                <a:latin typeface="Bookman Old Style" charset="0"/>
                <a:ea typeface="Bookman Old Style" charset="0"/>
                <a:cs typeface="Bookman Old Style" charset="0"/>
              </a:rPr>
              <a:t>rejecting</a:t>
            </a:r>
            <a:r>
              <a:rPr lang="en-US" sz="2200" dirty="0">
                <a:solidFill>
                  <a:srgbClr val="C00000"/>
                </a:solidFill>
                <a:latin typeface="Bookman Old Style" charset="0"/>
                <a:ea typeface="Bookman Old Style" charset="0"/>
                <a:cs typeface="Bookman Old Style" charset="0"/>
              </a:rPr>
              <a:t> the query to remain unanswered </a:t>
            </a:r>
            <a:r>
              <a:rPr lang="en-US" sz="2200" dirty="0">
                <a:latin typeface="Bookman Old Style" charset="0"/>
                <a:ea typeface="Bookman Old Style" charset="0"/>
                <a:cs typeface="Bookman Old Style" charset="0"/>
              </a:rPr>
              <a:t>if the correct answer is believed to not exist in the KB </a:t>
            </a:r>
          </a:p>
          <a:p>
            <a:pPr marL="800100" lvl="1" indent="-342900">
              <a:spcBef>
                <a:spcPts val="600"/>
              </a:spcBef>
              <a:spcAft>
                <a:spcPts val="0"/>
              </a:spcAft>
              <a:buFont typeface="+mj-lt"/>
              <a:buAutoNum type="arabicPeriod"/>
            </a:pPr>
            <a:r>
              <a:rPr lang="en-US" sz="2200" b="1" dirty="0">
                <a:solidFill>
                  <a:srgbClr val="C00000"/>
                </a:solidFill>
                <a:latin typeface="Bookman Old Style" charset="0"/>
                <a:ea typeface="Bookman Old Style" charset="0"/>
                <a:cs typeface="Bookman Old Style" charset="0"/>
              </a:rPr>
              <a:t>learning / acquiring </a:t>
            </a:r>
            <a:r>
              <a:rPr lang="en-US" sz="2200" dirty="0">
                <a:solidFill>
                  <a:srgbClr val="C00000"/>
                </a:solidFill>
                <a:latin typeface="Bookman Old Style" charset="0"/>
                <a:ea typeface="Bookman Old Style" charset="0"/>
                <a:cs typeface="Bookman Old Style" charset="0"/>
              </a:rPr>
              <a:t>some knowledge (facts) from the user </a:t>
            </a:r>
            <a:r>
              <a:rPr lang="en-US" sz="2200" dirty="0">
                <a:latin typeface="Bookman Old Style" charset="0"/>
                <a:ea typeface="Bookman Old Style" charset="0"/>
                <a:cs typeface="Bookman Old Style" charset="0"/>
              </a:rPr>
              <a:t>to help the answering task. </a:t>
            </a:r>
            <a:endParaRPr lang="en-US" sz="800" dirty="0">
              <a:latin typeface="Bookman Old Style" charset="0"/>
              <a:ea typeface="Bookman Old Style" charset="0"/>
              <a:cs typeface="Bookman Old Style" charset="0"/>
            </a:endParaRPr>
          </a:p>
          <a:p>
            <a:pPr>
              <a:spcBef>
                <a:spcPts val="600"/>
              </a:spcBef>
              <a:spcAft>
                <a:spcPts val="0"/>
              </a:spcAft>
            </a:pPr>
            <a:r>
              <a:rPr lang="en-US" sz="2200" dirty="0">
                <a:latin typeface="Bookman Old Style" charset="0"/>
                <a:ea typeface="Bookman Old Style" charset="0"/>
                <a:cs typeface="Bookman Old Style" charset="0"/>
              </a:rPr>
              <a:t>We further distinguish two types of queries: </a:t>
            </a:r>
          </a:p>
          <a:p>
            <a:pPr marL="0" indent="0">
              <a:spcBef>
                <a:spcPts val="600"/>
              </a:spcBef>
              <a:spcAft>
                <a:spcPts val="0"/>
              </a:spcAft>
              <a:buNone/>
            </a:pPr>
            <a:r>
              <a:rPr lang="en-US" sz="2200" dirty="0">
                <a:solidFill>
                  <a:schemeClr val="accent6">
                    <a:lumMod val="50000"/>
                  </a:schemeClr>
                </a:solidFill>
                <a:latin typeface="Bookman Old Style" charset="0"/>
                <a:ea typeface="Bookman Old Style" charset="0"/>
                <a:cs typeface="Bookman Old Style" charset="0"/>
              </a:rPr>
              <a:t>      (1)</a:t>
            </a:r>
            <a:r>
              <a:rPr lang="en-US" sz="2200" dirty="0">
                <a:solidFill>
                  <a:schemeClr val="accent2">
                    <a:lumMod val="75000"/>
                  </a:schemeClr>
                </a:solidFill>
                <a:latin typeface="Bookman Old Style" charset="0"/>
                <a:ea typeface="Bookman Old Style" charset="0"/>
                <a:cs typeface="Bookman Old Style" charset="0"/>
              </a:rPr>
              <a:t> </a:t>
            </a:r>
            <a:r>
              <a:rPr lang="en-US" sz="2200" b="1" dirty="0">
                <a:solidFill>
                  <a:schemeClr val="accent6">
                    <a:lumMod val="75000"/>
                  </a:schemeClr>
                </a:solidFill>
                <a:latin typeface="Bookman Old Style" charset="0"/>
                <a:ea typeface="Bookman Old Style" charset="0"/>
                <a:cs typeface="Bookman Old Style" charset="0"/>
              </a:rPr>
              <a:t>Closed-world Queries</a:t>
            </a:r>
            <a:r>
              <a:rPr lang="en-US" sz="2200" dirty="0">
                <a:latin typeface="Bookman Old Style" charset="0"/>
                <a:ea typeface="Bookman Old Style" charset="0"/>
                <a:cs typeface="Bookman Old Style" charset="0"/>
              </a:rPr>
              <a:t>: h (or t) and r are </a:t>
            </a:r>
            <a:r>
              <a:rPr lang="en-US" sz="2200" b="1" dirty="0">
                <a:latin typeface="Bookman Old Style" charset="0"/>
                <a:ea typeface="Bookman Old Style" charset="0"/>
                <a:cs typeface="Bookman Old Style" charset="0"/>
              </a:rPr>
              <a:t>known</a:t>
            </a:r>
            <a:r>
              <a:rPr lang="en-US" sz="2200" dirty="0">
                <a:latin typeface="Bookman Old Style" charset="0"/>
                <a:ea typeface="Bookman Old Style" charset="0"/>
                <a:cs typeface="Bookman Old Style" charset="0"/>
              </a:rPr>
              <a:t> to the KB	</a:t>
            </a:r>
          </a:p>
          <a:p>
            <a:pPr marL="0" indent="0">
              <a:spcBef>
                <a:spcPts val="600"/>
              </a:spcBef>
              <a:spcAft>
                <a:spcPts val="0"/>
              </a:spcAft>
              <a:buNone/>
            </a:pPr>
            <a:r>
              <a:rPr lang="en-US" sz="2200" dirty="0">
                <a:solidFill>
                  <a:schemeClr val="accent2">
                    <a:lumMod val="75000"/>
                  </a:schemeClr>
                </a:solidFill>
                <a:latin typeface="Bookman Old Style" charset="0"/>
                <a:ea typeface="Bookman Old Style" charset="0"/>
                <a:cs typeface="Bookman Old Style" charset="0"/>
              </a:rPr>
              <a:t>      (2) </a:t>
            </a:r>
            <a:r>
              <a:rPr lang="en-US" sz="2200" b="1" dirty="0">
                <a:solidFill>
                  <a:schemeClr val="accent2">
                    <a:lumMod val="75000"/>
                  </a:schemeClr>
                </a:solidFill>
                <a:latin typeface="Bookman Old Style" charset="0"/>
                <a:ea typeface="Bookman Old Style" charset="0"/>
                <a:cs typeface="Bookman Old Style" charset="0"/>
              </a:rPr>
              <a:t>Open-world Queries</a:t>
            </a:r>
            <a:r>
              <a:rPr lang="en-US" sz="2200" dirty="0">
                <a:solidFill>
                  <a:schemeClr val="accent2">
                    <a:lumMod val="75000"/>
                  </a:schemeClr>
                </a:solidFill>
                <a:latin typeface="Bookman Old Style" charset="0"/>
                <a:ea typeface="Bookman Old Style" charset="0"/>
                <a:cs typeface="Bookman Old Style" charset="0"/>
              </a:rPr>
              <a:t>: </a:t>
            </a:r>
            <a:r>
              <a:rPr lang="en-US" sz="2200" dirty="0">
                <a:latin typeface="Bookman Old Style" charset="0"/>
                <a:ea typeface="Bookman Old Style" charset="0"/>
                <a:cs typeface="Bookman Old Style" charset="0"/>
              </a:rPr>
              <a:t>Either one or both h (or t) and r are </a:t>
            </a:r>
            <a:r>
              <a:rPr lang="en-US" sz="2200" b="1" dirty="0">
                <a:latin typeface="Bookman Old Style" charset="0"/>
                <a:ea typeface="Bookman Old Style" charset="0"/>
                <a:cs typeface="Bookman Old Style" charset="0"/>
              </a:rPr>
              <a:t>unknown</a:t>
            </a:r>
            <a:endParaRPr lang="en-US" sz="2200" dirty="0">
              <a:latin typeface="Bookman Old Style" charset="0"/>
              <a:ea typeface="Bookman Old Style" charset="0"/>
              <a:cs typeface="Bookman Old Style" charset="0"/>
            </a:endParaRPr>
          </a:p>
          <a:p>
            <a:endParaRPr lang="en-US" dirty="0"/>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137</a:t>
            </a:fld>
            <a:endParaRPr lang="en-US" altLang="en-US"/>
          </a:p>
        </p:txBody>
      </p:sp>
      <p:sp>
        <p:nvSpPr>
          <p:cNvPr id="6" name="Rectangle 5">
            <a:extLst>
              <a:ext uri="{FF2B5EF4-FFF2-40B4-BE49-F238E27FC236}">
                <a16:creationId xmlns:a16="http://schemas.microsoft.com/office/drawing/2014/main" id="{E03BAD66-06D1-455C-AA2F-0D8AAEF44679}"/>
              </a:ext>
            </a:extLst>
          </p:cNvPr>
          <p:cNvSpPr/>
          <p:nvPr/>
        </p:nvSpPr>
        <p:spPr>
          <a:xfrm>
            <a:off x="1199456" y="5482389"/>
            <a:ext cx="9720776" cy="430887"/>
          </a:xfrm>
          <a:prstGeom prst="rect">
            <a:avLst/>
          </a:prstGeom>
          <a:solidFill>
            <a:schemeClr val="accent6">
              <a:lumMod val="20000"/>
              <a:lumOff val="80000"/>
            </a:schemeClr>
          </a:solidFill>
        </p:spPr>
        <p:txBody>
          <a:bodyPr wrap="square">
            <a:spAutoFit/>
          </a:bodyPr>
          <a:lstStyle/>
          <a:p>
            <a:pPr algn="ctr">
              <a:buNone/>
            </a:pPr>
            <a:r>
              <a:rPr lang="en-US" sz="2200" dirty="0">
                <a:latin typeface="Century Schoolbook" panose="02040604050505020304" pitchFamily="18" charset="0"/>
              </a:rPr>
              <a:t>an engine for </a:t>
            </a:r>
            <a:r>
              <a:rPr lang="en-US" sz="2200" dirty="0">
                <a:solidFill>
                  <a:schemeClr val="accent5">
                    <a:lumMod val="50000"/>
                  </a:schemeClr>
                </a:solidFill>
                <a:latin typeface="Century Schoolbook" panose="02040604050505020304" pitchFamily="18" charset="0"/>
              </a:rPr>
              <a:t>Continuous and Interactive Learning of Knowledge (CILK)</a:t>
            </a:r>
          </a:p>
        </p:txBody>
      </p:sp>
      <p:sp>
        <p:nvSpPr>
          <p:cNvPr id="7" name="Arrow: Down 3">
            <a:extLst>
              <a:ext uri="{FF2B5EF4-FFF2-40B4-BE49-F238E27FC236}">
                <a16:creationId xmlns:a16="http://schemas.microsoft.com/office/drawing/2014/main" id="{6B04540C-3E85-43D7-BE26-B2B486E5EAE9}"/>
              </a:ext>
            </a:extLst>
          </p:cNvPr>
          <p:cNvSpPr/>
          <p:nvPr/>
        </p:nvSpPr>
        <p:spPr>
          <a:xfrm>
            <a:off x="5276263" y="5000102"/>
            <a:ext cx="459545" cy="31860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36D25BD-727A-45F0-8DC5-3C5CE49405EF}"/>
              </a:ext>
            </a:extLst>
          </p:cNvPr>
          <p:cNvSpPr txBox="1"/>
          <p:nvPr/>
        </p:nvSpPr>
        <p:spPr>
          <a:xfrm>
            <a:off x="5828533" y="4938547"/>
            <a:ext cx="2438488" cy="461665"/>
          </a:xfrm>
          <a:prstGeom prst="rect">
            <a:avLst/>
          </a:prstGeom>
          <a:noFill/>
        </p:spPr>
        <p:txBody>
          <a:bodyPr wrap="none" rtlCol="0">
            <a:spAutoFit/>
          </a:bodyPr>
          <a:lstStyle/>
          <a:p>
            <a:pPr>
              <a:buNone/>
            </a:pPr>
            <a:r>
              <a:rPr lang="en-US" sz="2400" b="1" dirty="0"/>
              <a:t>Proposed Soln.</a:t>
            </a:r>
          </a:p>
        </p:txBody>
      </p:sp>
      <p:sp>
        <p:nvSpPr>
          <p:cNvPr id="9" name="Footer Placeholder 8"/>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295690468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CILK: solution approach</a:t>
            </a:r>
            <a:endParaRPr lang="en-US" dirty="0"/>
          </a:p>
        </p:txBody>
      </p:sp>
      <p:sp>
        <p:nvSpPr>
          <p:cNvPr id="3" name="Content Placeholder 2"/>
          <p:cNvSpPr>
            <a:spLocks noGrp="1"/>
          </p:cNvSpPr>
          <p:nvPr>
            <p:ph idx="1"/>
          </p:nvPr>
        </p:nvSpPr>
        <p:spPr/>
        <p:txBody>
          <a:bodyPr/>
          <a:lstStyle/>
          <a:p>
            <a:r>
              <a:rPr lang="en-US" sz="2800" b="1" dirty="0">
                <a:solidFill>
                  <a:srgbClr val="C00000"/>
                </a:solidFill>
                <a:ea typeface="Bookman Old Style" charset="0"/>
                <a:cs typeface="Bookman Old Style" charset="0"/>
              </a:rPr>
              <a:t>Step 1 - Interact with the user</a:t>
            </a:r>
            <a:r>
              <a:rPr lang="en-US" sz="2800" b="1" dirty="0">
                <a:ea typeface="Bookman Old Style" charset="0"/>
                <a:cs typeface="Bookman Old Style" charset="0"/>
              </a:rPr>
              <a:t>: </a:t>
            </a:r>
            <a:r>
              <a:rPr lang="en-US" sz="2800" dirty="0">
                <a:ea typeface="Bookman Old Style" charset="0"/>
                <a:cs typeface="Bookman Old Style" charset="0"/>
              </a:rPr>
              <a:t>Convert open-world queries to closed-world queries by asking the </a:t>
            </a:r>
            <a:r>
              <a:rPr lang="en-US" sz="2800" dirty="0" smtClean="0">
                <a:ea typeface="Bookman Old Style" charset="0"/>
                <a:cs typeface="Bookman Old Style" charset="0"/>
              </a:rPr>
              <a:t>user.</a:t>
            </a:r>
          </a:p>
          <a:p>
            <a:pPr lvl="1"/>
            <a:r>
              <a:rPr lang="en-US" sz="2400" dirty="0" smtClean="0">
                <a:ea typeface="Bookman Old Style" charset="0"/>
                <a:cs typeface="Bookman Old Style" charset="0"/>
              </a:rPr>
              <a:t>The </a:t>
            </a:r>
            <a:r>
              <a:rPr lang="en-US" sz="2400" dirty="0">
                <a:ea typeface="Bookman Old Style" charset="0"/>
                <a:cs typeface="Bookman Old Style" charset="0"/>
              </a:rPr>
              <a:t>user answers, called </a:t>
            </a:r>
            <a:r>
              <a:rPr lang="en-US" sz="2400" b="1" dirty="0">
                <a:solidFill>
                  <a:schemeClr val="accent1">
                    <a:lumMod val="50000"/>
                  </a:schemeClr>
                </a:solidFill>
                <a:ea typeface="Bookman Old Style" charset="0"/>
                <a:cs typeface="Bookman Old Style" charset="0"/>
              </a:rPr>
              <a:t>supporting facts </a:t>
            </a:r>
            <a:r>
              <a:rPr lang="en-US" sz="2400" dirty="0">
                <a:ea typeface="Bookman Old Style" charset="0"/>
                <a:cs typeface="Bookman Old Style" charset="0"/>
              </a:rPr>
              <a:t>(SFs), are the new knowledge to be added to KB. </a:t>
            </a:r>
            <a:endParaRPr lang="en-US" sz="2400" dirty="0">
              <a:solidFill>
                <a:schemeClr val="accent2">
                  <a:lumMod val="50000"/>
                </a:schemeClr>
              </a:solidFill>
              <a:ea typeface="Bookman Old Style" charset="0"/>
              <a:cs typeface="Bookman Old Style" charset="0"/>
            </a:endParaRPr>
          </a:p>
          <a:p>
            <a:r>
              <a:rPr lang="en-US" sz="2800" b="1" dirty="0">
                <a:solidFill>
                  <a:srgbClr val="C00000"/>
                </a:solidFill>
                <a:ea typeface="Bookman Old Style" charset="0"/>
                <a:cs typeface="Bookman Old Style" charset="0"/>
              </a:rPr>
              <a:t>Step 2 - Infer the query answer:  </a:t>
            </a:r>
            <a:r>
              <a:rPr lang="en-US" sz="2800" dirty="0">
                <a:ea typeface="Bookman Old Style" charset="0"/>
                <a:cs typeface="Bookman Old Style" charset="0"/>
              </a:rPr>
              <a:t>Solve closed-world queries by inferring the query </a:t>
            </a:r>
            <a:r>
              <a:rPr lang="en-US" sz="2800" dirty="0" smtClean="0">
                <a:ea typeface="Bookman Old Style" charset="0"/>
                <a:cs typeface="Bookman Old Style" charset="0"/>
              </a:rPr>
              <a:t>answer.</a:t>
            </a:r>
          </a:p>
          <a:p>
            <a:pPr lvl="1"/>
            <a:r>
              <a:rPr lang="en-US" sz="2400" dirty="0" smtClean="0">
                <a:ea typeface="Bookman Old Style" charset="0"/>
                <a:cs typeface="Bookman Old Style" charset="0"/>
              </a:rPr>
              <a:t>Use </a:t>
            </a:r>
            <a:r>
              <a:rPr lang="en-US" sz="2400" dirty="0">
                <a:ea typeface="Bookman Old Style" charset="0"/>
                <a:cs typeface="Bookman Old Style" charset="0"/>
              </a:rPr>
              <a:t>each entity e in the KB to form a candidate triple (h, r, e) (or (e, r, t)) which is then scored. </a:t>
            </a:r>
            <a:endParaRPr lang="en-US" sz="2400" dirty="0" smtClean="0">
              <a:ea typeface="Bookman Old Style" charset="0"/>
              <a:cs typeface="Bookman Old Style" charset="0"/>
            </a:endParaRPr>
          </a:p>
          <a:p>
            <a:pPr lvl="1"/>
            <a:r>
              <a:rPr lang="en-US" sz="2400" dirty="0" smtClean="0">
                <a:ea typeface="Bookman Old Style" charset="0"/>
                <a:cs typeface="Bookman Old Style" charset="0"/>
              </a:rPr>
              <a:t>The </a:t>
            </a:r>
            <a:r>
              <a:rPr lang="en-US" sz="2400" dirty="0">
                <a:ea typeface="Bookman Old Style" charset="0"/>
                <a:cs typeface="Bookman Old Style" charset="0"/>
              </a:rPr>
              <a:t>entity e with the highest score is predicted as answer of the query</a:t>
            </a:r>
          </a:p>
          <a:p>
            <a:endParaRPr lang="en-US" sz="2800" dirty="0"/>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138</a:t>
            </a:fld>
            <a:endParaRPr lang="en-US" altLang="en-US"/>
          </a:p>
        </p:txBody>
      </p:sp>
      <p:sp>
        <p:nvSpPr>
          <p:cNvPr id="6" name="Footer Placeholder 5"/>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87822068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609600" y="1600201"/>
            <a:ext cx="10972800" cy="4530725"/>
          </a:xfrm>
        </p:spPr>
        <p:txBody>
          <a:bodyPr/>
          <a:lstStyle/>
          <a:p>
            <a:pPr>
              <a:spcBef>
                <a:spcPts val="600"/>
              </a:spcBef>
            </a:pPr>
            <a:r>
              <a:rPr lang="en-US" sz="2800" dirty="0">
                <a:solidFill>
                  <a:schemeClr val="bg1">
                    <a:lumMod val="65000"/>
                  </a:schemeClr>
                </a:solidFill>
              </a:rPr>
              <a:t>A motivating example in sentiment analysis</a:t>
            </a:r>
          </a:p>
          <a:p>
            <a:pPr>
              <a:spcBef>
                <a:spcPts val="0"/>
              </a:spcBef>
            </a:pPr>
            <a:r>
              <a:rPr lang="en-US" sz="2800" dirty="0">
                <a:solidFill>
                  <a:schemeClr val="bg1">
                    <a:lumMod val="65000"/>
                  </a:schemeClr>
                </a:solidFill>
              </a:rPr>
              <a:t>What is lifelong learning?</a:t>
            </a:r>
          </a:p>
          <a:p>
            <a:pPr>
              <a:lnSpc>
                <a:spcPct val="110000"/>
              </a:lnSpc>
              <a:spcBef>
                <a:spcPts val="0"/>
              </a:spcBef>
            </a:pPr>
            <a:r>
              <a:rPr lang="en-US" sz="2800" dirty="0">
                <a:solidFill>
                  <a:schemeClr val="bg1">
                    <a:lumMod val="65000"/>
                  </a:schemeClr>
                </a:solidFill>
              </a:rPr>
              <a:t>Lifelong supervised learning</a:t>
            </a:r>
          </a:p>
          <a:p>
            <a:pPr>
              <a:lnSpc>
                <a:spcPct val="110000"/>
              </a:lnSpc>
              <a:spcBef>
                <a:spcPts val="0"/>
              </a:spcBef>
            </a:pPr>
            <a:r>
              <a:rPr lang="en-US" sz="2800" dirty="0">
                <a:solidFill>
                  <a:schemeClr val="bg1">
                    <a:lumMod val="65000"/>
                  </a:schemeClr>
                </a:solidFill>
              </a:rPr>
              <a:t>Semi-supervised never-ending learning</a:t>
            </a:r>
          </a:p>
          <a:p>
            <a:pPr>
              <a:lnSpc>
                <a:spcPct val="110000"/>
              </a:lnSpc>
              <a:spcBef>
                <a:spcPts val="0"/>
              </a:spcBef>
            </a:pPr>
            <a:r>
              <a:rPr lang="en-US" sz="2800" dirty="0">
                <a:solidFill>
                  <a:schemeClr val="bg1">
                    <a:lumMod val="65000"/>
                  </a:schemeClr>
                </a:solidFill>
              </a:rPr>
              <a:t>Lifelong topic modeling</a:t>
            </a:r>
          </a:p>
          <a:p>
            <a:pPr>
              <a:spcBef>
                <a:spcPts val="0"/>
              </a:spcBef>
            </a:pPr>
            <a:r>
              <a:rPr lang="en-US" sz="2800" dirty="0">
                <a:solidFill>
                  <a:schemeClr val="bg1">
                    <a:lumMod val="65000"/>
                  </a:schemeClr>
                </a:solidFill>
              </a:rPr>
              <a:t>Lifelong information extraction </a:t>
            </a:r>
          </a:p>
          <a:p>
            <a:pPr>
              <a:spcBef>
                <a:spcPts val="0"/>
              </a:spcBef>
            </a:pPr>
            <a:r>
              <a:rPr lang="en-US" sz="2800" dirty="0">
                <a:solidFill>
                  <a:schemeClr val="bg1">
                    <a:lumMod val="65000"/>
                  </a:schemeClr>
                </a:solidFill>
              </a:rPr>
              <a:t>Continual learning and catastrophic forgetting</a:t>
            </a:r>
          </a:p>
          <a:p>
            <a:pPr>
              <a:spcBef>
                <a:spcPts val="0"/>
              </a:spcBef>
            </a:pPr>
            <a:r>
              <a:rPr lang="en-US" sz="2800" dirty="0">
                <a:solidFill>
                  <a:schemeClr val="bg1">
                    <a:lumMod val="65000"/>
                  </a:schemeClr>
                </a:solidFill>
              </a:rPr>
              <a:t>knowledge learning in dialogues: Learning on the job</a:t>
            </a:r>
          </a:p>
          <a:p>
            <a:pPr>
              <a:spcBef>
                <a:spcPts val="0"/>
              </a:spcBef>
            </a:pPr>
            <a:r>
              <a:rPr lang="en-US" sz="2800" dirty="0">
                <a:solidFill>
                  <a:srgbClr val="FF0000"/>
                </a:solidFill>
              </a:rPr>
              <a:t>Open-world learning </a:t>
            </a:r>
          </a:p>
          <a:p>
            <a:pPr>
              <a:spcBef>
                <a:spcPts val="0"/>
              </a:spcBef>
            </a:pPr>
            <a:r>
              <a:rPr lang="en-US" sz="2800" dirty="0">
                <a:solidFill>
                  <a:schemeClr val="bg1">
                    <a:lumMod val="65000"/>
                  </a:schemeClr>
                </a:solidFill>
              </a:rPr>
              <a:t>Summary</a:t>
            </a:r>
          </a:p>
          <a:p>
            <a:endParaRPr lang="en-US" dirty="0"/>
          </a:p>
        </p:txBody>
      </p:sp>
      <p:sp>
        <p:nvSpPr>
          <p:cNvPr id="7" name="Slide Number Placeholder 6"/>
          <p:cNvSpPr>
            <a:spLocks noGrp="1"/>
          </p:cNvSpPr>
          <p:nvPr>
            <p:ph type="sldNum" sz="quarter" idx="11"/>
          </p:nvPr>
        </p:nvSpPr>
        <p:spPr/>
        <p:txBody>
          <a:bodyPr/>
          <a:lstStyle/>
          <a:p>
            <a:pPr>
              <a:defRPr/>
            </a:pPr>
            <a:fld id="{09BF91C3-4DC8-4412-86BD-7EDA41606D7A}" type="slidenum">
              <a:rPr lang="en-US" altLang="en-US" smtClean="0"/>
              <a:pPr>
                <a:defRPr/>
              </a:pPr>
              <a:t>139</a:t>
            </a:fld>
            <a:endParaRPr lang="en-US" altLang="en-US"/>
          </a:p>
        </p:txBody>
      </p:sp>
      <p:sp>
        <p:nvSpPr>
          <p:cNvPr id="4" name="Footer Placeholder 3"/>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17809638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Old definition of lifelong learning (LL)</a:t>
            </a:r>
            <a:br>
              <a:rPr lang="en-US" dirty="0"/>
            </a:br>
            <a:r>
              <a:rPr lang="en-US" altLang="en-US" sz="2000" dirty="0"/>
              <a:t>(</a:t>
            </a:r>
            <a:r>
              <a:rPr lang="en-US" altLang="en-US" sz="2000" dirty="0" err="1"/>
              <a:t>Thrun</a:t>
            </a:r>
            <a:r>
              <a:rPr lang="en-US" altLang="en-US" sz="2000" dirty="0"/>
              <a:t> 1995, </a:t>
            </a:r>
            <a:r>
              <a:rPr lang="en-US" sz="2000" dirty="0"/>
              <a:t>Silver et al 2013; </a:t>
            </a:r>
            <a:r>
              <a:rPr lang="en-US" altLang="en-US" sz="2000" dirty="0"/>
              <a:t>Chen and Liu, 2016)</a:t>
            </a:r>
            <a:endParaRPr lang="en-US" dirty="0"/>
          </a:p>
        </p:txBody>
      </p:sp>
      <p:sp>
        <p:nvSpPr>
          <p:cNvPr id="3" name="Content Placeholder 2"/>
          <p:cNvSpPr>
            <a:spLocks noGrp="1"/>
          </p:cNvSpPr>
          <p:nvPr>
            <p:ph idx="1"/>
          </p:nvPr>
        </p:nvSpPr>
        <p:spPr>
          <a:xfrm>
            <a:off x="609600" y="1600201"/>
            <a:ext cx="10742984" cy="4530725"/>
          </a:xfrm>
        </p:spPr>
        <p:txBody>
          <a:bodyPr/>
          <a:lstStyle/>
          <a:p>
            <a:r>
              <a:rPr lang="en-US" dirty="0"/>
              <a:t>The learner has performed learning on a sequence of tasks, from </a:t>
            </a:r>
            <a:r>
              <a:rPr lang="en-US" dirty="0">
                <a:solidFill>
                  <a:srgbClr val="0000FF"/>
                </a:solidFill>
              </a:rPr>
              <a:t>1 </a:t>
            </a:r>
            <a:r>
              <a:rPr lang="en-US" dirty="0"/>
              <a:t>to</a:t>
            </a:r>
            <a:r>
              <a:rPr lang="en-US" dirty="0">
                <a:solidFill>
                  <a:srgbClr val="0000FF"/>
                </a:solidFill>
              </a:rPr>
              <a:t> </a:t>
            </a:r>
            <a:r>
              <a:rPr lang="en-US" i="1" dirty="0">
                <a:solidFill>
                  <a:srgbClr val="0000FF"/>
                </a:solidFill>
              </a:rPr>
              <a:t>N</a:t>
            </a:r>
            <a:r>
              <a:rPr lang="en-US" dirty="0"/>
              <a:t>.</a:t>
            </a:r>
          </a:p>
          <a:p>
            <a:pPr lvl="2"/>
            <a:endParaRPr lang="en-US" dirty="0"/>
          </a:p>
          <a:p>
            <a:r>
              <a:rPr lang="en-US" dirty="0"/>
              <a:t>When faced with the </a:t>
            </a:r>
            <a:r>
              <a:rPr lang="en-US" dirty="0">
                <a:solidFill>
                  <a:srgbClr val="0000FF"/>
                </a:solidFill>
              </a:rPr>
              <a:t>(</a:t>
            </a:r>
            <a:r>
              <a:rPr lang="en-US" i="1" dirty="0">
                <a:solidFill>
                  <a:srgbClr val="0000FF"/>
                </a:solidFill>
              </a:rPr>
              <a:t>N</a:t>
            </a:r>
            <a:r>
              <a:rPr lang="en-US" dirty="0">
                <a:solidFill>
                  <a:srgbClr val="0000FF"/>
                </a:solidFill>
              </a:rPr>
              <a:t>+1)</a:t>
            </a:r>
            <a:r>
              <a:rPr lang="en-US" dirty="0" err="1">
                <a:solidFill>
                  <a:srgbClr val="0000FF"/>
                </a:solidFill>
              </a:rPr>
              <a:t>th</a:t>
            </a:r>
            <a:r>
              <a:rPr lang="en-US" dirty="0"/>
              <a:t> task, it uses the relevant knowledge in its </a:t>
            </a:r>
            <a:r>
              <a:rPr lang="en-US" i="1" dirty="0"/>
              <a:t>knowledge base</a:t>
            </a:r>
            <a:r>
              <a:rPr lang="en-US" dirty="0"/>
              <a:t> (</a:t>
            </a:r>
            <a:r>
              <a:rPr lang="en-US" dirty="0">
                <a:solidFill>
                  <a:srgbClr val="FF0000"/>
                </a:solidFill>
              </a:rPr>
              <a:t>KB</a:t>
            </a:r>
            <a:r>
              <a:rPr lang="en-US" dirty="0"/>
              <a:t>) to help learn the </a:t>
            </a:r>
            <a:r>
              <a:rPr lang="en-US" dirty="0">
                <a:solidFill>
                  <a:srgbClr val="0000FF"/>
                </a:solidFill>
              </a:rPr>
              <a:t>(</a:t>
            </a:r>
            <a:r>
              <a:rPr lang="en-US" i="1" dirty="0">
                <a:solidFill>
                  <a:srgbClr val="0000FF"/>
                </a:solidFill>
              </a:rPr>
              <a:t>N</a:t>
            </a:r>
            <a:r>
              <a:rPr lang="en-US" dirty="0">
                <a:solidFill>
                  <a:srgbClr val="0000FF"/>
                </a:solidFill>
              </a:rPr>
              <a:t>+1)</a:t>
            </a:r>
            <a:r>
              <a:rPr lang="en-US" dirty="0" err="1">
                <a:solidFill>
                  <a:srgbClr val="0000FF"/>
                </a:solidFill>
              </a:rPr>
              <a:t>th</a:t>
            </a:r>
            <a:r>
              <a:rPr lang="en-US" dirty="0"/>
              <a:t> task.</a:t>
            </a:r>
          </a:p>
          <a:p>
            <a:pPr lvl="2"/>
            <a:endParaRPr lang="en-US" dirty="0"/>
          </a:p>
          <a:p>
            <a:r>
              <a:rPr lang="en-US" dirty="0"/>
              <a:t>After learning </a:t>
            </a:r>
            <a:r>
              <a:rPr lang="en-US" dirty="0">
                <a:solidFill>
                  <a:srgbClr val="0000FF"/>
                </a:solidFill>
              </a:rPr>
              <a:t>(</a:t>
            </a:r>
            <a:r>
              <a:rPr lang="en-US" i="1" dirty="0">
                <a:solidFill>
                  <a:srgbClr val="0000FF"/>
                </a:solidFill>
              </a:rPr>
              <a:t>N</a:t>
            </a:r>
            <a:r>
              <a:rPr lang="en-US" dirty="0">
                <a:solidFill>
                  <a:srgbClr val="0000FF"/>
                </a:solidFill>
              </a:rPr>
              <a:t>+1)</a:t>
            </a:r>
            <a:r>
              <a:rPr lang="en-US" dirty="0" err="1">
                <a:solidFill>
                  <a:srgbClr val="0000FF"/>
                </a:solidFill>
              </a:rPr>
              <a:t>th</a:t>
            </a:r>
            <a:r>
              <a:rPr lang="en-US" dirty="0"/>
              <a:t> task, </a:t>
            </a:r>
            <a:r>
              <a:rPr lang="en-US" dirty="0">
                <a:solidFill>
                  <a:srgbClr val="FF0000"/>
                </a:solidFill>
              </a:rPr>
              <a:t>KB</a:t>
            </a:r>
            <a:r>
              <a:rPr lang="en-US" dirty="0"/>
              <a:t> is updated with the learned results from </a:t>
            </a:r>
            <a:r>
              <a:rPr lang="en-US" dirty="0">
                <a:solidFill>
                  <a:srgbClr val="0000FF"/>
                </a:solidFill>
              </a:rPr>
              <a:t>(</a:t>
            </a:r>
            <a:r>
              <a:rPr lang="en-US" i="1" dirty="0">
                <a:solidFill>
                  <a:srgbClr val="0000FF"/>
                </a:solidFill>
              </a:rPr>
              <a:t>N</a:t>
            </a:r>
            <a:r>
              <a:rPr lang="en-US" dirty="0">
                <a:solidFill>
                  <a:srgbClr val="0000FF"/>
                </a:solidFill>
              </a:rPr>
              <a:t>+1)</a:t>
            </a:r>
            <a:r>
              <a:rPr lang="en-US" dirty="0" err="1">
                <a:solidFill>
                  <a:srgbClr val="0000FF"/>
                </a:solidFill>
              </a:rPr>
              <a:t>th</a:t>
            </a:r>
            <a:r>
              <a:rPr lang="en-US" dirty="0"/>
              <a:t> task.</a:t>
            </a:r>
          </a:p>
        </p:txBody>
      </p:sp>
      <p:sp>
        <p:nvSpPr>
          <p:cNvPr id="7" name="Slide Number Placeholder 6"/>
          <p:cNvSpPr>
            <a:spLocks noGrp="1"/>
          </p:cNvSpPr>
          <p:nvPr>
            <p:ph type="sldNum" sz="quarter" idx="11"/>
          </p:nvPr>
        </p:nvSpPr>
        <p:spPr/>
        <p:txBody>
          <a:bodyPr/>
          <a:lstStyle/>
          <a:p>
            <a:pPr>
              <a:defRPr/>
            </a:pPr>
            <a:fld id="{09BF91C3-4DC8-4412-86BD-7EDA41606D7A}" type="slidenum">
              <a:rPr lang="en-US" altLang="en-US" smtClean="0"/>
              <a:pPr>
                <a:defRPr/>
              </a:pPr>
              <a:t>14</a:t>
            </a:fld>
            <a:endParaRPr lang="en-US" altLang="en-US"/>
          </a:p>
        </p:txBody>
      </p:sp>
      <p:sp>
        <p:nvSpPr>
          <p:cNvPr id="4" name="Footer Placeholder 3"/>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230296025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LL needs to identify unknowns</a:t>
            </a:r>
            <a:br>
              <a:rPr lang="en-US" dirty="0" smtClean="0"/>
            </a:br>
            <a:r>
              <a:rPr lang="en-US" sz="2400" dirty="0"/>
              <a:t>(Fei et al, 2016; Shu et al., 2017)</a:t>
            </a:r>
          </a:p>
        </p:txBody>
      </p:sp>
      <p:sp>
        <p:nvSpPr>
          <p:cNvPr id="3" name="Content Placeholder 2"/>
          <p:cNvSpPr>
            <a:spLocks noGrp="1"/>
          </p:cNvSpPr>
          <p:nvPr>
            <p:ph idx="1"/>
          </p:nvPr>
        </p:nvSpPr>
        <p:spPr/>
        <p:txBody>
          <a:bodyPr/>
          <a:lstStyle/>
          <a:p>
            <a:r>
              <a:rPr lang="en-US" dirty="0" smtClean="0"/>
              <a:t>If a system </a:t>
            </a:r>
            <a:r>
              <a:rPr lang="en-US" dirty="0" smtClean="0">
                <a:solidFill>
                  <a:srgbClr val="0000FF"/>
                </a:solidFill>
              </a:rPr>
              <a:t>does not know </a:t>
            </a:r>
            <a:r>
              <a:rPr lang="en-US" dirty="0" smtClean="0"/>
              <a:t>what it knows &amp; does not know, it</a:t>
            </a:r>
          </a:p>
          <a:p>
            <a:pPr lvl="1"/>
            <a:r>
              <a:rPr lang="en-US" dirty="0" smtClean="0">
                <a:solidFill>
                  <a:srgbClr val="0000FF"/>
                </a:solidFill>
              </a:rPr>
              <a:t>cannot </a:t>
            </a:r>
            <a:r>
              <a:rPr lang="en-US" dirty="0">
                <a:solidFill>
                  <a:srgbClr val="0000FF"/>
                </a:solidFill>
              </a:rPr>
              <a:t>function in a dynamic open world </a:t>
            </a:r>
            <a:r>
              <a:rPr lang="en-US" dirty="0" smtClean="0">
                <a:solidFill>
                  <a:srgbClr val="0000FF"/>
                </a:solidFill>
              </a:rPr>
              <a:t>or learn new things by itself</a:t>
            </a:r>
          </a:p>
          <a:p>
            <a:pPr lvl="2"/>
            <a:r>
              <a:rPr lang="en-US" dirty="0" smtClean="0">
                <a:solidFill>
                  <a:srgbClr val="0000FF"/>
                </a:solidFill>
              </a:rPr>
              <a:t>E.g., self-driving cars</a:t>
            </a:r>
          </a:p>
          <a:p>
            <a:r>
              <a:rPr lang="en-US" dirty="0" smtClean="0"/>
              <a:t>Traditional learning </a:t>
            </a:r>
            <a:r>
              <a:rPr lang="en-US" dirty="0"/>
              <a:t>makes the </a:t>
            </a:r>
            <a:r>
              <a:rPr lang="en-US" dirty="0">
                <a:solidFill>
                  <a:srgbClr val="FF0000"/>
                </a:solidFill>
              </a:rPr>
              <a:t>closed world assumption</a:t>
            </a:r>
            <a:r>
              <a:rPr lang="en-US" dirty="0"/>
              <a:t>:</a:t>
            </a:r>
          </a:p>
          <a:p>
            <a:pPr lvl="1"/>
            <a:r>
              <a:rPr lang="en-US" dirty="0"/>
              <a:t>Classes in testing have been seen in </a:t>
            </a:r>
            <a:r>
              <a:rPr lang="en-US" dirty="0" smtClean="0"/>
              <a:t>training, </a:t>
            </a:r>
            <a:r>
              <a:rPr lang="en-US" dirty="0" smtClean="0">
                <a:solidFill>
                  <a:srgbClr val="0000FF"/>
                </a:solidFill>
              </a:rPr>
              <a:t>no new class in testing</a:t>
            </a:r>
            <a:endParaRPr lang="en-US" dirty="0">
              <a:solidFill>
                <a:srgbClr val="0000FF"/>
              </a:solidFill>
            </a:endParaRPr>
          </a:p>
          <a:p>
            <a:r>
              <a:rPr lang="en-US" dirty="0" smtClean="0">
                <a:solidFill>
                  <a:srgbClr val="FF0000"/>
                </a:solidFill>
              </a:rPr>
              <a:t>Learning in the open world</a:t>
            </a:r>
          </a:p>
          <a:p>
            <a:pPr lvl="1"/>
            <a:r>
              <a:rPr lang="en-US" dirty="0" smtClean="0">
                <a:solidFill>
                  <a:srgbClr val="0000FF"/>
                </a:solidFill>
              </a:rPr>
              <a:t>Training data:   </a:t>
            </a:r>
            <a:r>
              <a:rPr lang="en-US" altLang="en-US" dirty="0"/>
              <a:t>𝐷</a:t>
            </a:r>
            <a:r>
              <a:rPr lang="en-US" altLang="en-US" baseline="30000" dirty="0"/>
              <a:t>𝑡</a:t>
            </a:r>
            <a:r>
              <a:rPr lang="en-US" altLang="en-US" dirty="0"/>
              <a:t> = {𝐷</a:t>
            </a:r>
            <a:r>
              <a:rPr lang="en-US" altLang="en-US" baseline="-25000" dirty="0"/>
              <a:t>1</a:t>
            </a:r>
            <a:r>
              <a:rPr lang="en-US" altLang="en-US" dirty="0"/>
              <a:t>, 𝐷</a:t>
            </a:r>
            <a:r>
              <a:rPr lang="en-US" altLang="en-US" baseline="-25000" dirty="0"/>
              <a:t>2</a:t>
            </a:r>
            <a:r>
              <a:rPr lang="en-US" altLang="en-US" dirty="0"/>
              <a:t>, ... , 𝐷</a:t>
            </a:r>
            <a:r>
              <a:rPr lang="en-US" altLang="en-US" baseline="-25000" dirty="0"/>
              <a:t>𝑡</a:t>
            </a:r>
            <a:r>
              <a:rPr lang="en-US" altLang="en-US" dirty="0"/>
              <a:t>} of classes 𝑌</a:t>
            </a:r>
            <a:r>
              <a:rPr lang="en-US" altLang="en-US" baseline="30000" dirty="0"/>
              <a:t>𝑡</a:t>
            </a:r>
            <a:r>
              <a:rPr lang="en-US" altLang="en-US" dirty="0"/>
              <a:t> = {𝑙</a:t>
            </a:r>
            <a:r>
              <a:rPr lang="en-US" altLang="en-US" baseline="-25000" dirty="0"/>
              <a:t>1</a:t>
            </a:r>
            <a:r>
              <a:rPr lang="en-US" altLang="en-US" dirty="0"/>
              <a:t>, 𝑙</a:t>
            </a:r>
            <a:r>
              <a:rPr lang="en-US" altLang="en-US" baseline="-25000" dirty="0"/>
              <a:t>2</a:t>
            </a:r>
            <a:r>
              <a:rPr lang="en-US" altLang="en-US" dirty="0"/>
              <a:t>, ..., 𝑙</a:t>
            </a:r>
            <a:r>
              <a:rPr lang="en-US" altLang="en-US" baseline="-25000" dirty="0"/>
              <a:t>𝑡</a:t>
            </a:r>
            <a:r>
              <a:rPr lang="en-US" altLang="en-US" dirty="0"/>
              <a:t>}. </a:t>
            </a:r>
            <a:endParaRPr lang="en-US" altLang="en-US" dirty="0" smtClean="0"/>
          </a:p>
          <a:p>
            <a:pPr lvl="1"/>
            <a:r>
              <a:rPr lang="en-US" dirty="0" smtClean="0">
                <a:solidFill>
                  <a:srgbClr val="0000FF"/>
                </a:solidFill>
              </a:rPr>
              <a:t>Test data:</a:t>
            </a:r>
            <a:r>
              <a:rPr lang="en-US" dirty="0" smtClean="0">
                <a:solidFill>
                  <a:srgbClr val="FF0000"/>
                </a:solidFill>
              </a:rPr>
              <a:t>         </a:t>
            </a:r>
            <a:r>
              <a:rPr lang="en-US" altLang="en-US" i="1" dirty="0" smtClean="0"/>
              <a:t>D</a:t>
            </a:r>
            <a:r>
              <a:rPr lang="en-US" altLang="en-US" i="1" baseline="-25000" dirty="0" smtClean="0"/>
              <a:t>t</a:t>
            </a:r>
            <a:r>
              <a:rPr lang="en-US" altLang="en-US" baseline="-25000" dirty="0" smtClean="0"/>
              <a:t>+1,</a:t>
            </a:r>
            <a:r>
              <a:rPr lang="en-US" altLang="en-US" dirty="0" smtClean="0"/>
              <a:t> 𝑌</a:t>
            </a:r>
            <a:r>
              <a:rPr lang="en-US" altLang="en-US" baseline="30000" dirty="0" smtClean="0"/>
              <a:t>𝑡+1</a:t>
            </a:r>
            <a:r>
              <a:rPr lang="en-US" altLang="en-US" dirty="0" smtClean="0"/>
              <a:t> </a:t>
            </a:r>
            <a:r>
              <a:rPr lang="en-US" altLang="en-US" dirty="0">
                <a:sym typeface="Symbol" panose="05050102010706020507" pitchFamily="18" charset="2"/>
              </a:rPr>
              <a:t> {</a:t>
            </a:r>
            <a:r>
              <a:rPr lang="en-US" altLang="en-US" dirty="0">
                <a:solidFill>
                  <a:srgbClr val="0000FF"/>
                </a:solidFill>
              </a:rPr>
              <a:t>𝑙</a:t>
            </a:r>
            <a:r>
              <a:rPr lang="en-US" altLang="en-US" baseline="-25000" dirty="0">
                <a:solidFill>
                  <a:srgbClr val="0000FF"/>
                </a:solidFill>
              </a:rPr>
              <a:t>1</a:t>
            </a:r>
            <a:r>
              <a:rPr lang="en-US" altLang="en-US" dirty="0">
                <a:solidFill>
                  <a:srgbClr val="0000FF"/>
                </a:solidFill>
              </a:rPr>
              <a:t>, 𝑙</a:t>
            </a:r>
            <a:r>
              <a:rPr lang="en-US" altLang="en-US" baseline="-25000" dirty="0">
                <a:solidFill>
                  <a:srgbClr val="0000FF"/>
                </a:solidFill>
              </a:rPr>
              <a:t>2</a:t>
            </a:r>
            <a:r>
              <a:rPr lang="en-US" altLang="en-US" dirty="0">
                <a:solidFill>
                  <a:srgbClr val="0000FF"/>
                </a:solidFill>
              </a:rPr>
              <a:t>, ..., 𝑙</a:t>
            </a:r>
            <a:r>
              <a:rPr lang="en-US" altLang="en-US" baseline="-25000" dirty="0">
                <a:solidFill>
                  <a:srgbClr val="0000FF"/>
                </a:solidFill>
              </a:rPr>
              <a:t>𝑡</a:t>
            </a:r>
            <a:r>
              <a:rPr lang="en-US" altLang="en-US" dirty="0"/>
              <a:t>, </a:t>
            </a:r>
            <a:r>
              <a:rPr lang="en-US" altLang="en-US" b="1" dirty="0">
                <a:solidFill>
                  <a:srgbClr val="FF0000"/>
                </a:solidFill>
              </a:rPr>
              <a:t>𝑙</a:t>
            </a:r>
            <a:r>
              <a:rPr lang="en-US" altLang="en-US" b="1" baseline="-25000" dirty="0">
                <a:solidFill>
                  <a:srgbClr val="FF0000"/>
                </a:solidFill>
              </a:rPr>
              <a:t>0</a:t>
            </a:r>
            <a:r>
              <a:rPr lang="en-US" altLang="en-US" dirty="0" smtClean="0"/>
              <a:t>}</a:t>
            </a:r>
          </a:p>
          <a:p>
            <a:pPr lvl="1"/>
            <a:r>
              <a:rPr lang="en-US" altLang="en-US" dirty="0" smtClean="0"/>
              <a:t>Incrementally learn new classes</a:t>
            </a:r>
            <a:endParaRPr lang="en-US" altLang="en-US" dirty="0"/>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140</a:t>
            </a:fld>
            <a:endParaRPr lang="en-US" altLang="en-US"/>
          </a:p>
        </p:txBody>
      </p:sp>
      <p:sp>
        <p:nvSpPr>
          <p:cNvPr id="6" name="Footer Placeholder 5"/>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289471010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Extended definition of lifelong learning</a:t>
            </a:r>
            <a:br>
              <a:rPr lang="en-US" dirty="0"/>
            </a:br>
            <a:r>
              <a:rPr lang="en-US" sz="2400" dirty="0"/>
              <a:t>(</a:t>
            </a:r>
            <a:r>
              <a:rPr lang="en-US" sz="1600" dirty="0"/>
              <a:t>Fei et al 2016, Shu et al 2017a, 2017</a:t>
            </a:r>
            <a:r>
              <a:rPr lang="en-US" sz="1800" dirty="0"/>
              <a:t>, Chen &amp; Liu, 2018, Mazumder, Liu, et al, 2019)</a:t>
            </a:r>
          </a:p>
        </p:txBody>
      </p:sp>
      <p:sp>
        <p:nvSpPr>
          <p:cNvPr id="9" name="Slide Number Placeholder 8"/>
          <p:cNvSpPr>
            <a:spLocks noGrp="1"/>
          </p:cNvSpPr>
          <p:nvPr>
            <p:ph type="sldNum" sz="quarter" idx="11"/>
          </p:nvPr>
        </p:nvSpPr>
        <p:spPr/>
        <p:txBody>
          <a:bodyPr/>
          <a:lstStyle/>
          <a:p>
            <a:pPr>
              <a:defRPr/>
            </a:pPr>
            <a:fld id="{09BF91C3-4DC8-4412-86BD-7EDA41606D7A}" type="slidenum">
              <a:rPr lang="en-US" altLang="en-US" smtClean="0"/>
              <a:pPr>
                <a:defRPr/>
              </a:pPr>
              <a:t>141</a:t>
            </a:fld>
            <a:endParaRPr lang="en-US" altLang="en-US"/>
          </a:p>
        </p:txBody>
      </p:sp>
      <p:sp>
        <p:nvSpPr>
          <p:cNvPr id="4" name="TextBox 3"/>
          <p:cNvSpPr txBox="1"/>
          <p:nvPr/>
        </p:nvSpPr>
        <p:spPr>
          <a:xfrm>
            <a:off x="8580276" y="2816932"/>
            <a:ext cx="3312981" cy="1569660"/>
          </a:xfrm>
          <a:prstGeom prst="rect">
            <a:avLst/>
          </a:prstGeom>
          <a:noFill/>
        </p:spPr>
        <p:txBody>
          <a:bodyPr wrap="square" rtlCol="0">
            <a:spAutoFit/>
          </a:bodyPr>
          <a:lstStyle/>
          <a:p>
            <a:pPr marL="457200" indent="-457200"/>
            <a:r>
              <a:rPr lang="en-US" sz="2400" dirty="0"/>
              <a:t>LL also works with a sequence of subtasks in a task, e.g., in dialogues. </a:t>
            </a:r>
          </a:p>
        </p:txBody>
      </p:sp>
      <p:pic>
        <p:nvPicPr>
          <p:cNvPr id="6" name="Picture 5"/>
          <p:cNvPicPr>
            <a:picLocks noChangeAspect="1"/>
          </p:cNvPicPr>
          <p:nvPr/>
        </p:nvPicPr>
        <p:blipFill>
          <a:blip r:embed="rId2"/>
          <a:stretch>
            <a:fillRect/>
          </a:stretch>
        </p:blipFill>
        <p:spPr>
          <a:xfrm>
            <a:off x="587388" y="1414656"/>
            <a:ext cx="7992888" cy="4793009"/>
          </a:xfrm>
          <a:prstGeom prst="rect">
            <a:avLst/>
          </a:prstGeom>
        </p:spPr>
      </p:pic>
      <p:sp>
        <p:nvSpPr>
          <p:cNvPr id="7" name="Rounded Rectangle 6"/>
          <p:cNvSpPr/>
          <p:nvPr/>
        </p:nvSpPr>
        <p:spPr>
          <a:xfrm>
            <a:off x="6636060" y="1447452"/>
            <a:ext cx="1944216" cy="2529088"/>
          </a:xfrm>
          <a:prstGeom prst="roundRect">
            <a:avLst/>
          </a:prstGeom>
          <a:solidFill>
            <a:schemeClr val="accent1">
              <a:alpha val="30000"/>
            </a:schemeClr>
          </a:solidFill>
          <a:effectLst>
            <a:outerShdw blurRad="50800" dist="50800" dir="5400000" algn="ctr" rotWithShape="0">
              <a:schemeClr val="bg1">
                <a:alpha val="8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291327491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ltLang="en-US" dirty="0" smtClean="0"/>
              <a:t>Open classification: CBS learning </a:t>
            </a:r>
          </a:p>
        </p:txBody>
      </p:sp>
      <p:sp>
        <p:nvSpPr>
          <p:cNvPr id="31747" name="Content Placeholder 2"/>
          <p:cNvSpPr>
            <a:spLocks noGrp="1"/>
          </p:cNvSpPr>
          <p:nvPr>
            <p:ph idx="1"/>
          </p:nvPr>
        </p:nvSpPr>
        <p:spPr/>
        <p:txBody>
          <a:bodyPr/>
          <a:lstStyle/>
          <a:p>
            <a:r>
              <a:rPr lang="en-US" altLang="en-US" dirty="0" smtClean="0"/>
              <a:t>To detect unseen classes, Fei and Liu (2016) proposed CBS learning: </a:t>
            </a:r>
          </a:p>
          <a:p>
            <a:pPr lvl="1"/>
            <a:r>
              <a:rPr lang="en-US" altLang="en-US" dirty="0" smtClean="0"/>
              <a:t>Center-based similarity (CBS) space learning.</a:t>
            </a:r>
          </a:p>
          <a:p>
            <a:r>
              <a:rPr lang="en-US" altLang="en-US" dirty="0" smtClean="0">
                <a:solidFill>
                  <a:srgbClr val="0000FF"/>
                </a:solidFill>
              </a:rPr>
              <a:t>It performs space transformation</a:t>
            </a:r>
          </a:p>
          <a:p>
            <a:pPr lvl="1"/>
            <a:r>
              <a:rPr lang="en-US" altLang="en-US" dirty="0" smtClean="0"/>
              <a:t>Each document vector </a:t>
            </a:r>
            <a:r>
              <a:rPr lang="en-US" altLang="en-US" i="1" dirty="0" smtClean="0"/>
              <a:t>d</a:t>
            </a:r>
            <a:r>
              <a:rPr lang="en-US" altLang="en-US" dirty="0" smtClean="0"/>
              <a:t> is transformed to a CBS space vector</a:t>
            </a:r>
          </a:p>
          <a:p>
            <a:pPr marL="1128712" lvl="2" indent="-457200">
              <a:buAutoNum type="arabicParenBoth"/>
            </a:pPr>
            <a:r>
              <a:rPr lang="en-US" altLang="en-US" sz="2400" dirty="0"/>
              <a:t>Compute centers </a:t>
            </a:r>
            <a:r>
              <a:rPr lang="en-US" altLang="en-US" sz="2400" i="1" dirty="0"/>
              <a:t>c</a:t>
            </a:r>
            <a:r>
              <a:rPr lang="en-US" altLang="en-US" sz="2400" i="1" baseline="-25000" dirty="0"/>
              <a:t>i</a:t>
            </a:r>
            <a:r>
              <a:rPr lang="en-US" altLang="en-US" sz="2400" dirty="0"/>
              <a:t> for the positive class </a:t>
            </a:r>
          </a:p>
          <a:p>
            <a:pPr marL="1128712" lvl="2" indent="-457200">
              <a:buAutoNum type="arabicParenBoth"/>
            </a:pPr>
            <a:r>
              <a:rPr lang="en-US" altLang="en-US" sz="2400" dirty="0"/>
              <a:t>Compute the similarities of each document to </a:t>
            </a:r>
            <a:r>
              <a:rPr lang="en-US" altLang="en-US" sz="2400" i="1" dirty="0"/>
              <a:t>c</a:t>
            </a:r>
            <a:r>
              <a:rPr lang="en-US" altLang="en-US" sz="2400" i="1" baseline="-25000" dirty="0"/>
              <a:t>i</a:t>
            </a:r>
            <a:r>
              <a:rPr lang="en-US" altLang="en-US" sz="2400" dirty="0"/>
              <a:t>. </a:t>
            </a:r>
          </a:p>
          <a:p>
            <a:pPr lvl="2"/>
            <a:r>
              <a:rPr lang="en-US" altLang="en-US" dirty="0" smtClean="0"/>
              <a:t>This gives us a new data set (in CSB space). </a:t>
            </a:r>
          </a:p>
        </p:txBody>
      </p:sp>
      <p:sp>
        <p:nvSpPr>
          <p:cNvPr id="5" name="Slide Number Placeholder 4"/>
          <p:cNvSpPr>
            <a:spLocks noGrp="1"/>
          </p:cNvSpPr>
          <p:nvPr>
            <p:ph type="sldNum" sz="quarter" idx="11"/>
          </p:nvPr>
        </p:nvSpPr>
        <p:spPr/>
        <p:txBody>
          <a:bodyPr/>
          <a:lstStyle/>
          <a:p>
            <a:pPr>
              <a:defRPr/>
            </a:pPr>
            <a:fld id="{DCF24C0B-253D-4EF1-A51E-CEDC7594488B}" type="slidenum">
              <a:rPr lang="en-US" altLang="en-US" smtClean="0"/>
              <a:pPr>
                <a:defRPr/>
              </a:pPr>
              <a:t>142</a:t>
            </a:fld>
            <a:endParaRPr lang="en-US" altLang="en-US"/>
          </a:p>
        </p:txBody>
      </p:sp>
      <p:sp>
        <p:nvSpPr>
          <p:cNvPr id="2" name="Footer Placeholder 1"/>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49394380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Space Transformation and Learning</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r>
              <a:rPr lang="en-US" dirty="0" smtClean="0"/>
              <a:t>We can use many similarity measures. </a:t>
            </a:r>
          </a:p>
          <a:p>
            <a:r>
              <a:rPr lang="en-US" dirty="0" smtClean="0"/>
              <a:t>After space transformation, we can run SVM to build a classification in the CBS space</a:t>
            </a:r>
          </a:p>
          <a:p>
            <a:pPr lvl="1"/>
            <a:r>
              <a:rPr lang="en-US" dirty="0" smtClean="0"/>
              <a:t>CBS learning basically finds a ball for each class</a:t>
            </a:r>
            <a:endParaRPr lang="en-US" dirty="0"/>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143</a:t>
            </a:fld>
            <a:endParaRPr lang="en-US" altLang="en-US"/>
          </a:p>
        </p:txBody>
      </p:sp>
      <p:pic>
        <p:nvPicPr>
          <p:cNvPr id="6" name="Picture 5"/>
          <p:cNvPicPr>
            <a:picLocks noChangeAspect="1"/>
          </p:cNvPicPr>
          <p:nvPr/>
        </p:nvPicPr>
        <p:blipFill>
          <a:blip r:embed="rId2"/>
          <a:stretch>
            <a:fillRect/>
          </a:stretch>
        </p:blipFill>
        <p:spPr>
          <a:xfrm>
            <a:off x="3215680" y="1600200"/>
            <a:ext cx="4520748" cy="2016224"/>
          </a:xfrm>
          <a:prstGeom prst="rect">
            <a:avLst/>
          </a:prstGeom>
        </p:spPr>
      </p:pic>
      <p:sp>
        <p:nvSpPr>
          <p:cNvPr id="7" name="Footer Placeholder 6"/>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339801797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Traditional learning vs. CBS learning</a:t>
            </a:r>
            <a:endParaRPr lang="en-US" dirty="0"/>
          </a:p>
        </p:txBody>
      </p:sp>
      <p:sp>
        <p:nvSpPr>
          <p:cNvPr id="3" name="Content Placeholder 2"/>
          <p:cNvSpPr>
            <a:spLocks noGrp="1"/>
          </p:cNvSpPr>
          <p:nvPr>
            <p:ph idx="1"/>
          </p:nvPr>
        </p:nvSpPr>
        <p:spPr/>
        <p:txBody>
          <a:bodyPr/>
          <a:lstStyle/>
          <a:p>
            <a:r>
              <a:rPr lang="en-US" dirty="0" smtClean="0"/>
              <a:t>Traditional learning (using SVM)                 CBS learning</a:t>
            </a:r>
          </a:p>
          <a:p>
            <a:endParaRPr lang="en-US" dirty="0"/>
          </a:p>
          <a:p>
            <a:endParaRPr lang="en-US" dirty="0" smtClean="0"/>
          </a:p>
          <a:p>
            <a:endParaRPr lang="en-US" dirty="0"/>
          </a:p>
          <a:p>
            <a:pPr>
              <a:spcBef>
                <a:spcPts val="1800"/>
              </a:spcBef>
            </a:pPr>
            <a:r>
              <a:rPr lang="en-US" dirty="0" smtClean="0"/>
              <a:t>Classification (testing)</a:t>
            </a:r>
            <a:endParaRPr lang="en-US" dirty="0"/>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144</a:t>
            </a:fld>
            <a:endParaRPr lang="en-US" altLang="en-US" dirty="0"/>
          </a:p>
        </p:txBody>
      </p:sp>
      <p:pic>
        <p:nvPicPr>
          <p:cNvPr id="6" name="Picture 5"/>
          <p:cNvPicPr>
            <a:picLocks noChangeAspect="1"/>
          </p:cNvPicPr>
          <p:nvPr/>
        </p:nvPicPr>
        <p:blipFill>
          <a:blip r:embed="rId2"/>
          <a:stretch>
            <a:fillRect/>
          </a:stretch>
        </p:blipFill>
        <p:spPr>
          <a:xfrm>
            <a:off x="1402774" y="2096852"/>
            <a:ext cx="4045154" cy="1872208"/>
          </a:xfrm>
          <a:prstGeom prst="rect">
            <a:avLst/>
          </a:prstGeom>
        </p:spPr>
      </p:pic>
      <p:pic>
        <p:nvPicPr>
          <p:cNvPr id="7" name="Picture 6"/>
          <p:cNvPicPr>
            <a:picLocks noChangeAspect="1"/>
          </p:cNvPicPr>
          <p:nvPr/>
        </p:nvPicPr>
        <p:blipFill>
          <a:blip r:embed="rId3"/>
          <a:stretch>
            <a:fillRect/>
          </a:stretch>
        </p:blipFill>
        <p:spPr>
          <a:xfrm>
            <a:off x="849489" y="4564982"/>
            <a:ext cx="4022375" cy="1565944"/>
          </a:xfrm>
          <a:prstGeom prst="rect">
            <a:avLst/>
          </a:prstGeom>
        </p:spPr>
      </p:pic>
      <p:pic>
        <p:nvPicPr>
          <p:cNvPr id="8" name="Picture 7"/>
          <p:cNvPicPr>
            <a:picLocks noChangeAspect="1"/>
          </p:cNvPicPr>
          <p:nvPr/>
        </p:nvPicPr>
        <p:blipFill>
          <a:blip r:embed="rId4"/>
          <a:stretch>
            <a:fillRect/>
          </a:stretch>
        </p:blipFill>
        <p:spPr>
          <a:xfrm>
            <a:off x="6673450" y="4385784"/>
            <a:ext cx="4175078" cy="1707512"/>
          </a:xfrm>
          <a:prstGeom prst="rect">
            <a:avLst/>
          </a:prstGeom>
        </p:spPr>
      </p:pic>
      <p:pic>
        <p:nvPicPr>
          <p:cNvPr id="9" name="Picture 8"/>
          <p:cNvPicPr>
            <a:picLocks noChangeAspect="1"/>
          </p:cNvPicPr>
          <p:nvPr/>
        </p:nvPicPr>
        <p:blipFill>
          <a:blip r:embed="rId5"/>
          <a:stretch>
            <a:fillRect/>
          </a:stretch>
        </p:blipFill>
        <p:spPr>
          <a:xfrm>
            <a:off x="7763221" y="2197084"/>
            <a:ext cx="3072883" cy="1794449"/>
          </a:xfrm>
          <a:prstGeom prst="rect">
            <a:avLst/>
          </a:prstGeom>
        </p:spPr>
      </p:pic>
      <p:sp>
        <p:nvSpPr>
          <p:cNvPr id="10" name="Footer Placeholder 9"/>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69650916"/>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 Deep Open Classification of text documents</a:t>
            </a:r>
            <a:br>
              <a:rPr lang="en-US" dirty="0" smtClean="0"/>
            </a:br>
            <a:r>
              <a:rPr lang="en-US" sz="2400" dirty="0"/>
              <a:t>(Shu et al. 2017)</a:t>
            </a:r>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145</a:t>
            </a:fld>
            <a:endParaRPr lang="en-US" altLang="en-US"/>
          </a:p>
        </p:txBody>
      </p:sp>
      <p:pic>
        <p:nvPicPr>
          <p:cNvPr id="6" name="Picture 5"/>
          <p:cNvPicPr>
            <a:picLocks noChangeAspect="1"/>
          </p:cNvPicPr>
          <p:nvPr/>
        </p:nvPicPr>
        <p:blipFill>
          <a:blip r:embed="rId2"/>
          <a:stretch>
            <a:fillRect/>
          </a:stretch>
        </p:blipFill>
        <p:spPr>
          <a:xfrm>
            <a:off x="2963652" y="1376772"/>
            <a:ext cx="6408712" cy="4746916"/>
          </a:xfrm>
          <a:prstGeom prst="rect">
            <a:avLst/>
          </a:prstGeom>
        </p:spPr>
      </p:pic>
      <p:sp>
        <p:nvSpPr>
          <p:cNvPr id="3" name="Footer Placeholder 2"/>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821133266"/>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the rejection threshold</a:t>
            </a:r>
            <a:endParaRPr lang="en-US" dirty="0"/>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146</a:t>
            </a:fld>
            <a:endParaRPr lang="en-US" altLang="en-US"/>
          </a:p>
        </p:txBody>
      </p:sp>
      <p:pic>
        <p:nvPicPr>
          <p:cNvPr id="6" name="Picture 5"/>
          <p:cNvPicPr>
            <a:picLocks noChangeAspect="1"/>
          </p:cNvPicPr>
          <p:nvPr/>
        </p:nvPicPr>
        <p:blipFill>
          <a:blip r:embed="rId2"/>
          <a:stretch>
            <a:fillRect/>
          </a:stretch>
        </p:blipFill>
        <p:spPr>
          <a:xfrm>
            <a:off x="2171564" y="1417639"/>
            <a:ext cx="7545881" cy="4301595"/>
          </a:xfrm>
          <a:prstGeom prst="rect">
            <a:avLst/>
          </a:prstGeom>
        </p:spPr>
      </p:pic>
      <p:sp>
        <p:nvSpPr>
          <p:cNvPr id="3" name="Footer Placeholder 2"/>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594142876"/>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altLang="en-US" dirty="0" smtClean="0"/>
              <a:t>Learning incrementally (cumulatively)</a:t>
            </a:r>
          </a:p>
        </p:txBody>
      </p:sp>
      <p:sp>
        <p:nvSpPr>
          <p:cNvPr id="32771" name="Content Placeholder 2"/>
          <p:cNvSpPr>
            <a:spLocks noGrp="1"/>
          </p:cNvSpPr>
          <p:nvPr>
            <p:ph idx="1"/>
          </p:nvPr>
        </p:nvSpPr>
        <p:spPr>
          <a:xfrm>
            <a:off x="609600" y="1600201"/>
            <a:ext cx="10972800" cy="4530725"/>
          </a:xfrm>
        </p:spPr>
        <p:txBody>
          <a:bodyPr/>
          <a:lstStyle/>
          <a:p>
            <a:r>
              <a:rPr lang="en-US" altLang="en-US" dirty="0"/>
              <a:t>I</a:t>
            </a:r>
            <a:r>
              <a:rPr lang="en-US" altLang="en-US" dirty="0" smtClean="0"/>
              <a:t>ncrementally add a class without retraining from scratch</a:t>
            </a:r>
          </a:p>
          <a:p>
            <a:endParaRPr lang="en-US" altLang="en-US" dirty="0" smtClean="0">
              <a:solidFill>
                <a:srgbClr val="0000FF"/>
              </a:solidFill>
            </a:endParaRPr>
          </a:p>
          <a:p>
            <a:r>
              <a:rPr lang="en-US" altLang="en-US" dirty="0" smtClean="0">
                <a:solidFill>
                  <a:srgbClr val="0000FF"/>
                </a:solidFill>
              </a:rPr>
              <a:t>“Human learning”: </a:t>
            </a:r>
            <a:r>
              <a:rPr lang="en-US" altLang="en-US" dirty="0" smtClean="0"/>
              <a:t>uses the past knowledge </a:t>
            </a:r>
            <a:r>
              <a:rPr lang="en-US" altLang="en-US" i="1" dirty="0" smtClean="0"/>
              <a:t>F</a:t>
            </a:r>
            <a:r>
              <a:rPr lang="en-US" altLang="en-US" i="1" baseline="-25000" dirty="0" smtClean="0"/>
              <a:t>t</a:t>
            </a:r>
            <a:r>
              <a:rPr lang="en-US" altLang="en-US" dirty="0" smtClean="0"/>
              <a:t> to help learn the new class </a:t>
            </a:r>
            <a:r>
              <a:rPr lang="en-US" altLang="en-US" i="1" dirty="0" smtClean="0"/>
              <a:t>l</a:t>
            </a:r>
            <a:r>
              <a:rPr lang="en-US" altLang="en-US" baseline="-25000" dirty="0" smtClean="0"/>
              <a:t>t+1</a:t>
            </a:r>
            <a:r>
              <a:rPr lang="en-US" altLang="en-US" dirty="0" smtClean="0"/>
              <a:t>.</a:t>
            </a:r>
          </a:p>
          <a:p>
            <a:pPr lvl="1"/>
            <a:r>
              <a:rPr lang="en-US" altLang="en-US" dirty="0" smtClean="0">
                <a:solidFill>
                  <a:srgbClr val="00863D"/>
                </a:solidFill>
              </a:rPr>
              <a:t>Find similar classes SC from known </a:t>
            </a:r>
            <a:r>
              <a:rPr lang="en-US" altLang="en-US" dirty="0">
                <a:solidFill>
                  <a:srgbClr val="00863D"/>
                </a:solidFill>
              </a:rPr>
              <a:t>classes 𝑌</a:t>
            </a:r>
            <a:r>
              <a:rPr lang="en-US" altLang="en-US" baseline="30000" dirty="0">
                <a:solidFill>
                  <a:srgbClr val="00863D"/>
                </a:solidFill>
              </a:rPr>
              <a:t>𝑡</a:t>
            </a:r>
            <a:r>
              <a:rPr lang="en-US" altLang="en-US" dirty="0" smtClean="0"/>
              <a:t>.</a:t>
            </a:r>
          </a:p>
          <a:p>
            <a:pPr lvl="2"/>
            <a:r>
              <a:rPr lang="en-US" altLang="en-US" dirty="0" smtClean="0"/>
              <a:t>Old classes: 𝑌</a:t>
            </a:r>
            <a:r>
              <a:rPr lang="en-US" altLang="en-US" baseline="30000" dirty="0" smtClean="0"/>
              <a:t>𝑡 </a:t>
            </a:r>
            <a:r>
              <a:rPr lang="en-US" altLang="en-US" dirty="0"/>
              <a:t>=</a:t>
            </a:r>
            <a:r>
              <a:rPr lang="en-US" altLang="en-US" dirty="0" smtClean="0"/>
              <a:t> {movie, cat, politics, soccer}.</a:t>
            </a:r>
          </a:p>
          <a:p>
            <a:pPr lvl="2"/>
            <a:r>
              <a:rPr lang="en-US" altLang="en-US" dirty="0" smtClean="0"/>
              <a:t>New class: </a:t>
            </a:r>
            <a:r>
              <a:rPr lang="en-US" altLang="en-US" i="1" dirty="0" smtClean="0"/>
              <a:t>l</a:t>
            </a:r>
            <a:r>
              <a:rPr lang="en-US" altLang="en-US" baseline="-25000" dirty="0" smtClean="0"/>
              <a:t>t+1</a:t>
            </a:r>
            <a:r>
              <a:rPr lang="en-US" altLang="en-US" dirty="0" smtClean="0"/>
              <a:t>= basketball</a:t>
            </a:r>
          </a:p>
          <a:p>
            <a:pPr lvl="2"/>
            <a:r>
              <a:rPr lang="en-US" altLang="en-US" dirty="0" smtClean="0"/>
              <a:t>SC = {</a:t>
            </a:r>
            <a:r>
              <a:rPr lang="en-US" altLang="en-US" dirty="0"/>
              <a:t>soccer</a:t>
            </a:r>
            <a:r>
              <a:rPr lang="en-US" altLang="en-US" dirty="0" smtClean="0"/>
              <a:t>}</a:t>
            </a:r>
          </a:p>
          <a:p>
            <a:pPr lvl="1"/>
            <a:r>
              <a:rPr lang="en-US" altLang="en-US" dirty="0" smtClean="0">
                <a:solidFill>
                  <a:srgbClr val="00863D"/>
                </a:solidFill>
              </a:rPr>
              <a:t>Building </a:t>
            </a:r>
            <a:r>
              <a:rPr lang="en-US" altLang="en-US" i="1" dirty="0" smtClean="0">
                <a:solidFill>
                  <a:srgbClr val="00863D"/>
                </a:solidFill>
              </a:rPr>
              <a:t>F</a:t>
            </a:r>
            <a:r>
              <a:rPr lang="en-US" altLang="en-US" i="1" baseline="-25000" dirty="0" smtClean="0">
                <a:solidFill>
                  <a:srgbClr val="00863D"/>
                </a:solidFill>
              </a:rPr>
              <a:t>t</a:t>
            </a:r>
            <a:r>
              <a:rPr lang="en-US" altLang="en-US" baseline="-25000" dirty="0" smtClean="0">
                <a:solidFill>
                  <a:srgbClr val="00863D"/>
                </a:solidFill>
              </a:rPr>
              <a:t>+1</a:t>
            </a:r>
            <a:r>
              <a:rPr lang="en-US" altLang="en-US" dirty="0" smtClean="0">
                <a:solidFill>
                  <a:srgbClr val="00863D"/>
                </a:solidFill>
              </a:rPr>
              <a:t> by focusing on separating </a:t>
            </a:r>
            <a:r>
              <a:rPr lang="en-US" altLang="en-US" i="1" dirty="0">
                <a:solidFill>
                  <a:srgbClr val="00863D"/>
                </a:solidFill>
              </a:rPr>
              <a:t>l</a:t>
            </a:r>
            <a:r>
              <a:rPr lang="en-US" altLang="en-US" baseline="-25000" dirty="0">
                <a:solidFill>
                  <a:srgbClr val="00863D"/>
                </a:solidFill>
              </a:rPr>
              <a:t>t+1 </a:t>
            </a:r>
            <a:r>
              <a:rPr lang="en-US" altLang="en-US" dirty="0" smtClean="0">
                <a:solidFill>
                  <a:srgbClr val="00863D"/>
                </a:solidFill>
              </a:rPr>
              <a:t>and SC</a:t>
            </a:r>
            <a:r>
              <a:rPr lang="en-US" altLang="en-US" dirty="0" smtClean="0"/>
              <a:t>.</a:t>
            </a:r>
          </a:p>
          <a:p>
            <a:pPr lvl="1"/>
            <a:endParaRPr lang="en-US" altLang="en-US" dirty="0" smtClean="0"/>
          </a:p>
        </p:txBody>
      </p:sp>
      <p:sp>
        <p:nvSpPr>
          <p:cNvPr id="5" name="Slide Number Placeholder 4"/>
          <p:cNvSpPr>
            <a:spLocks noGrp="1"/>
          </p:cNvSpPr>
          <p:nvPr>
            <p:ph type="sldNum" sz="quarter" idx="11"/>
          </p:nvPr>
        </p:nvSpPr>
        <p:spPr/>
        <p:txBody>
          <a:bodyPr/>
          <a:lstStyle/>
          <a:p>
            <a:pPr>
              <a:defRPr/>
            </a:pPr>
            <a:fld id="{04CE849D-3833-4343-BF35-910E320CFE43}" type="slidenum">
              <a:rPr lang="en-US" altLang="en-US" smtClean="0"/>
              <a:pPr>
                <a:defRPr/>
              </a:pPr>
              <a:t>147</a:t>
            </a:fld>
            <a:endParaRPr lang="en-US" altLang="en-US"/>
          </a:p>
        </p:txBody>
      </p:sp>
      <p:sp>
        <p:nvSpPr>
          <p:cNvPr id="2" name="Footer Placeholder 1"/>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1587047229"/>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Open-world learning </a:t>
            </a:r>
            <a:r>
              <a:rPr lang="en-US" dirty="0" smtClean="0"/>
              <a:t>via </a:t>
            </a:r>
            <a:r>
              <a:rPr lang="en-US" dirty="0"/>
              <a:t>meta-learning</a:t>
            </a:r>
            <a:br>
              <a:rPr lang="en-US" dirty="0"/>
            </a:br>
            <a:r>
              <a:rPr lang="en-US" sz="2400" dirty="0"/>
              <a:t>(Xu et al. 2019)</a:t>
            </a:r>
          </a:p>
        </p:txBody>
      </p:sp>
      <p:sp>
        <p:nvSpPr>
          <p:cNvPr id="3" name="Content Placeholder 2"/>
          <p:cNvSpPr>
            <a:spLocks noGrp="1"/>
          </p:cNvSpPr>
          <p:nvPr>
            <p:ph idx="1"/>
          </p:nvPr>
        </p:nvSpPr>
        <p:spPr>
          <a:xfrm>
            <a:off x="609600" y="1600201"/>
            <a:ext cx="10972800" cy="4530725"/>
          </a:xfrm>
        </p:spPr>
        <p:txBody>
          <a:bodyPr/>
          <a:lstStyle/>
          <a:p>
            <a:endParaRPr lang="en-US" sz="3200" b="1" dirty="0"/>
          </a:p>
          <a:p>
            <a:endParaRPr lang="en-US" sz="3200" b="1" dirty="0"/>
          </a:p>
          <a:p>
            <a:endParaRPr lang="en-US" sz="3200" b="1" dirty="0"/>
          </a:p>
          <a:p>
            <a:pPr>
              <a:spcBef>
                <a:spcPts val="600"/>
              </a:spcBef>
            </a:pPr>
            <a:r>
              <a:rPr lang="en-US" sz="3200" b="1" dirty="0" smtClean="0"/>
              <a:t>L2AC–meta-learning</a:t>
            </a:r>
            <a:endParaRPr lang="en-US" sz="3200" b="1" dirty="0"/>
          </a:p>
          <a:p>
            <a:pPr lvl="1"/>
            <a:r>
              <a:rPr lang="en-US" sz="2800" dirty="0"/>
              <a:t>It maintains a dynamic set S of seen classes that allows new classes to be added or deleted without re-training. </a:t>
            </a:r>
          </a:p>
          <a:p>
            <a:pPr lvl="2"/>
            <a:r>
              <a:rPr lang="en-US" sz="2400" dirty="0"/>
              <a:t>Each class is represented by a small set of training examples. </a:t>
            </a:r>
          </a:p>
          <a:p>
            <a:pPr lvl="1"/>
            <a:r>
              <a:rPr lang="en-US" sz="2800" dirty="0"/>
              <a:t>In testing, the meta-classifier uses only the examples of the seen classes on-the-fly for classification and rejection</a:t>
            </a:r>
          </a:p>
          <a:p>
            <a:endParaRPr lang="en-US" dirty="0"/>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148</a:t>
            </a:fld>
            <a:endParaRPr lang="en-US" altLang="en-US"/>
          </a:p>
        </p:txBody>
      </p:sp>
      <p:pic>
        <p:nvPicPr>
          <p:cNvPr id="7" name="Picture 6"/>
          <p:cNvPicPr>
            <a:picLocks noChangeAspect="1"/>
          </p:cNvPicPr>
          <p:nvPr/>
        </p:nvPicPr>
        <p:blipFill>
          <a:blip r:embed="rId2"/>
          <a:stretch>
            <a:fillRect/>
          </a:stretch>
        </p:blipFill>
        <p:spPr>
          <a:xfrm>
            <a:off x="5231904" y="1088740"/>
            <a:ext cx="6720018" cy="2844316"/>
          </a:xfrm>
          <a:prstGeom prst="rect">
            <a:avLst/>
          </a:prstGeom>
        </p:spPr>
      </p:pic>
      <p:sp>
        <p:nvSpPr>
          <p:cNvPr id="6" name="Footer Placeholder 5"/>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1190802366"/>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results</a:t>
            </a:r>
            <a:endParaRPr lang="en-US" dirty="0"/>
          </a:p>
        </p:txBody>
      </p:sp>
      <p:sp>
        <p:nvSpPr>
          <p:cNvPr id="3" name="Content Placeholder 2"/>
          <p:cNvSpPr>
            <a:spLocks noGrp="1"/>
          </p:cNvSpPr>
          <p:nvPr>
            <p:ph idx="1"/>
          </p:nvPr>
        </p:nvSpPr>
        <p:spPr/>
        <p:txBody>
          <a:bodyPr/>
          <a:lstStyle/>
          <a:p>
            <a:endParaRPr lang="en-US"/>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149</a:t>
            </a:fld>
            <a:endParaRPr lang="en-US" altLang="en-US"/>
          </a:p>
        </p:txBody>
      </p:sp>
      <p:pic>
        <p:nvPicPr>
          <p:cNvPr id="6" name="Picture 5"/>
          <p:cNvPicPr>
            <a:picLocks noChangeAspect="1"/>
          </p:cNvPicPr>
          <p:nvPr/>
        </p:nvPicPr>
        <p:blipFill>
          <a:blip r:embed="rId2"/>
          <a:stretch>
            <a:fillRect/>
          </a:stretch>
        </p:blipFill>
        <p:spPr>
          <a:xfrm>
            <a:off x="687749" y="1607981"/>
            <a:ext cx="10816502" cy="4320480"/>
          </a:xfrm>
          <a:prstGeom prst="rect">
            <a:avLst/>
          </a:prstGeom>
        </p:spPr>
      </p:pic>
      <p:sp>
        <p:nvSpPr>
          <p:cNvPr id="7" name="Footer Placeholder 6"/>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3608975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Extended definition of lifelong learning</a:t>
            </a:r>
            <a:br>
              <a:rPr lang="en-US" dirty="0"/>
            </a:br>
            <a:r>
              <a:rPr lang="en-US" sz="2400" dirty="0"/>
              <a:t>(</a:t>
            </a:r>
            <a:r>
              <a:rPr lang="en-US" sz="1600" dirty="0"/>
              <a:t>Fei et al 2016, Shu et al 2017a, 2017</a:t>
            </a:r>
            <a:r>
              <a:rPr lang="en-US" sz="1800" dirty="0"/>
              <a:t>, Chen &amp; Liu, 2018, Mazumder, Liu, et al, 2019)</a:t>
            </a:r>
          </a:p>
        </p:txBody>
      </p:sp>
      <p:sp>
        <p:nvSpPr>
          <p:cNvPr id="9" name="Slide Number Placeholder 8"/>
          <p:cNvSpPr>
            <a:spLocks noGrp="1"/>
          </p:cNvSpPr>
          <p:nvPr>
            <p:ph type="sldNum" sz="quarter" idx="11"/>
          </p:nvPr>
        </p:nvSpPr>
        <p:spPr/>
        <p:txBody>
          <a:bodyPr/>
          <a:lstStyle/>
          <a:p>
            <a:pPr>
              <a:defRPr/>
            </a:pPr>
            <a:fld id="{09BF91C3-4DC8-4412-86BD-7EDA41606D7A}" type="slidenum">
              <a:rPr lang="en-US" altLang="en-US" smtClean="0"/>
              <a:pPr>
                <a:defRPr/>
              </a:pPr>
              <a:t>15</a:t>
            </a:fld>
            <a:endParaRPr lang="en-US" altLang="en-US"/>
          </a:p>
        </p:txBody>
      </p:sp>
      <p:sp>
        <p:nvSpPr>
          <p:cNvPr id="4" name="TextBox 3"/>
          <p:cNvSpPr txBox="1"/>
          <p:nvPr/>
        </p:nvSpPr>
        <p:spPr>
          <a:xfrm>
            <a:off x="8580276" y="2816932"/>
            <a:ext cx="3312981" cy="1569660"/>
          </a:xfrm>
          <a:prstGeom prst="rect">
            <a:avLst/>
          </a:prstGeom>
          <a:noFill/>
        </p:spPr>
        <p:txBody>
          <a:bodyPr wrap="square" rtlCol="0">
            <a:spAutoFit/>
          </a:bodyPr>
          <a:lstStyle/>
          <a:p>
            <a:pPr marL="457200" indent="-457200"/>
            <a:r>
              <a:rPr lang="en-US" sz="2400" dirty="0"/>
              <a:t>LL also works with a sequence of subtasks in a task, e.g., in dialogues. </a:t>
            </a:r>
          </a:p>
        </p:txBody>
      </p:sp>
      <p:pic>
        <p:nvPicPr>
          <p:cNvPr id="6" name="Picture 5"/>
          <p:cNvPicPr>
            <a:picLocks noChangeAspect="1"/>
          </p:cNvPicPr>
          <p:nvPr/>
        </p:nvPicPr>
        <p:blipFill>
          <a:blip r:embed="rId2"/>
          <a:stretch>
            <a:fillRect/>
          </a:stretch>
        </p:blipFill>
        <p:spPr>
          <a:xfrm>
            <a:off x="587388" y="1414656"/>
            <a:ext cx="7992888" cy="4793009"/>
          </a:xfrm>
          <a:prstGeom prst="rect">
            <a:avLst/>
          </a:prstGeom>
        </p:spPr>
      </p:pic>
      <p:sp>
        <p:nvSpPr>
          <p:cNvPr id="3" name="Footer Placeholder 2"/>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43763635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Improving model in testing or execution</a:t>
            </a:r>
            <a:br>
              <a:rPr lang="en-US" dirty="0" smtClean="0"/>
            </a:br>
            <a:r>
              <a:rPr lang="en-US" sz="2400" dirty="0"/>
              <a:t>(Shu et al 2017)</a:t>
            </a:r>
          </a:p>
        </p:txBody>
      </p:sp>
      <p:sp>
        <p:nvSpPr>
          <p:cNvPr id="3" name="Content Placeholder 2"/>
          <p:cNvSpPr>
            <a:spLocks noGrp="1"/>
          </p:cNvSpPr>
          <p:nvPr>
            <p:ph idx="1"/>
          </p:nvPr>
        </p:nvSpPr>
        <p:spPr/>
        <p:txBody>
          <a:bodyPr/>
          <a:lstStyle/>
          <a:p>
            <a:r>
              <a:rPr lang="en-US" dirty="0" smtClean="0"/>
              <a:t>Can a model’s performance be improved after training?</a:t>
            </a:r>
          </a:p>
          <a:p>
            <a:r>
              <a:rPr lang="en-US" dirty="0" smtClean="0"/>
              <a:t>This paper proposes a technique to do this in the context of CRF for information extraction. </a:t>
            </a:r>
          </a:p>
          <a:p>
            <a:r>
              <a:rPr lang="en-US" dirty="0" smtClean="0">
                <a:solidFill>
                  <a:srgbClr val="FF0000"/>
                </a:solidFill>
              </a:rPr>
              <a:t>Idea:</a:t>
            </a:r>
            <a:r>
              <a:rPr lang="en-US" dirty="0" smtClean="0"/>
              <a:t> connect features with extraction results</a:t>
            </a:r>
          </a:p>
          <a:p>
            <a:pPr lvl="1"/>
            <a:r>
              <a:rPr lang="en-US" dirty="0" smtClean="0">
                <a:solidFill>
                  <a:srgbClr val="0000FF"/>
                </a:solidFill>
              </a:rPr>
              <a:t>More results </a:t>
            </a:r>
            <a:r>
              <a:rPr lang="en-US" dirty="0" smtClean="0">
                <a:solidFill>
                  <a:srgbClr val="0000FF"/>
                </a:solidFill>
                <a:sym typeface="Symbol" panose="05050102010706020507" pitchFamily="18" charset="2"/>
              </a:rPr>
              <a:t> better features</a:t>
            </a:r>
            <a:endParaRPr lang="en-US" dirty="0" smtClean="0">
              <a:solidFill>
                <a:srgbClr val="0000FF"/>
              </a:solidFill>
            </a:endParaRPr>
          </a:p>
          <a:p>
            <a:pPr lvl="1"/>
            <a:r>
              <a:rPr lang="en-US" dirty="0" smtClean="0"/>
              <a:t>It exploits dependency features </a:t>
            </a:r>
          </a:p>
          <a:p>
            <a:pPr lvl="2"/>
            <a:r>
              <a:rPr lang="en-US" dirty="0" smtClean="0"/>
              <a:t>As the model sees more data, more features are identified </a:t>
            </a:r>
          </a:p>
          <a:p>
            <a:pPr lvl="2"/>
            <a:r>
              <a:rPr lang="en-US" dirty="0" smtClean="0"/>
              <a:t>These features help produce better results in the new domain using the same model.</a:t>
            </a:r>
            <a:endParaRPr lang="en-US" dirty="0"/>
          </a:p>
        </p:txBody>
      </p:sp>
      <p:sp>
        <p:nvSpPr>
          <p:cNvPr id="5" name="Slide Number Placeholder 4"/>
          <p:cNvSpPr>
            <a:spLocks noGrp="1"/>
          </p:cNvSpPr>
          <p:nvPr>
            <p:ph type="sldNum" sz="quarter" idx="11"/>
          </p:nvPr>
        </p:nvSpPr>
        <p:spPr/>
        <p:txBody>
          <a:bodyPr/>
          <a:lstStyle/>
          <a:p>
            <a:fld id="{97F7B279-D852-4184-A9DC-74E542C38B2E}" type="slidenum">
              <a:rPr lang="en-US" altLang="en-US" smtClean="0"/>
              <a:pPr/>
              <a:t>150</a:t>
            </a:fld>
            <a:endParaRPr lang="en-US" altLang="en-US"/>
          </a:p>
        </p:txBody>
      </p:sp>
      <p:sp>
        <p:nvSpPr>
          <p:cNvPr id="6" name="Footer Placeholder 5"/>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509576263"/>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Extended definition of lifelong learning</a:t>
            </a:r>
            <a:br>
              <a:rPr lang="en-US" dirty="0"/>
            </a:br>
            <a:r>
              <a:rPr lang="en-US" sz="2400" dirty="0"/>
              <a:t>(</a:t>
            </a:r>
            <a:r>
              <a:rPr lang="en-US" sz="1600" dirty="0"/>
              <a:t>Fei et al 2016, Shu et al 2017a, 2017</a:t>
            </a:r>
            <a:r>
              <a:rPr lang="en-US" sz="1800" dirty="0"/>
              <a:t>, Chen &amp; Liu, 2018, Mazumder, Liu, et al, 2019)</a:t>
            </a:r>
          </a:p>
        </p:txBody>
      </p:sp>
      <p:sp>
        <p:nvSpPr>
          <p:cNvPr id="9" name="Slide Number Placeholder 8"/>
          <p:cNvSpPr>
            <a:spLocks noGrp="1"/>
          </p:cNvSpPr>
          <p:nvPr>
            <p:ph type="sldNum" sz="quarter" idx="11"/>
          </p:nvPr>
        </p:nvSpPr>
        <p:spPr/>
        <p:txBody>
          <a:bodyPr/>
          <a:lstStyle/>
          <a:p>
            <a:pPr>
              <a:defRPr/>
            </a:pPr>
            <a:fld id="{09BF91C3-4DC8-4412-86BD-7EDA41606D7A}" type="slidenum">
              <a:rPr lang="en-US" altLang="en-US" smtClean="0"/>
              <a:pPr>
                <a:defRPr/>
              </a:pPr>
              <a:t>151</a:t>
            </a:fld>
            <a:endParaRPr lang="en-US" altLang="en-US"/>
          </a:p>
        </p:txBody>
      </p:sp>
      <p:sp>
        <p:nvSpPr>
          <p:cNvPr id="4" name="TextBox 3"/>
          <p:cNvSpPr txBox="1"/>
          <p:nvPr/>
        </p:nvSpPr>
        <p:spPr>
          <a:xfrm>
            <a:off x="8580276" y="2816932"/>
            <a:ext cx="3312981" cy="1569660"/>
          </a:xfrm>
          <a:prstGeom prst="rect">
            <a:avLst/>
          </a:prstGeom>
          <a:noFill/>
        </p:spPr>
        <p:txBody>
          <a:bodyPr wrap="square" rtlCol="0">
            <a:spAutoFit/>
          </a:bodyPr>
          <a:lstStyle/>
          <a:p>
            <a:pPr marL="457200" indent="-457200"/>
            <a:r>
              <a:rPr lang="en-US" sz="2400" dirty="0"/>
              <a:t>LL also works with a sequence of subtasks in a task, e.g., in dialogues. </a:t>
            </a:r>
          </a:p>
        </p:txBody>
      </p:sp>
      <p:pic>
        <p:nvPicPr>
          <p:cNvPr id="6" name="Picture 5"/>
          <p:cNvPicPr>
            <a:picLocks noChangeAspect="1"/>
          </p:cNvPicPr>
          <p:nvPr/>
        </p:nvPicPr>
        <p:blipFill>
          <a:blip r:embed="rId2"/>
          <a:stretch>
            <a:fillRect/>
          </a:stretch>
        </p:blipFill>
        <p:spPr>
          <a:xfrm>
            <a:off x="587388" y="1414656"/>
            <a:ext cx="7992888" cy="4793009"/>
          </a:xfrm>
          <a:prstGeom prst="rect">
            <a:avLst/>
          </a:prstGeom>
        </p:spPr>
      </p:pic>
      <p:sp>
        <p:nvSpPr>
          <p:cNvPr id="7" name="Rounded Rectangle 6"/>
          <p:cNvSpPr/>
          <p:nvPr/>
        </p:nvSpPr>
        <p:spPr>
          <a:xfrm>
            <a:off x="6276020" y="3465004"/>
            <a:ext cx="1944216" cy="2529088"/>
          </a:xfrm>
          <a:prstGeom prst="roundRect">
            <a:avLst/>
          </a:prstGeom>
          <a:solidFill>
            <a:schemeClr val="accent1">
              <a:alpha val="30000"/>
            </a:schemeClr>
          </a:solidFill>
          <a:effectLst>
            <a:outerShdw blurRad="50800" dist="50800" dir="5400000" algn="ctr" rotWithShape="0">
              <a:schemeClr val="bg1">
                <a:alpha val="8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10116104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609600" y="1417639"/>
            <a:ext cx="10972800" cy="4713287"/>
          </a:xfrm>
        </p:spPr>
        <p:txBody>
          <a:bodyPr/>
          <a:lstStyle/>
          <a:p>
            <a:pPr>
              <a:spcBef>
                <a:spcPts val="600"/>
              </a:spcBef>
            </a:pPr>
            <a:r>
              <a:rPr lang="en-US" sz="2800" dirty="0">
                <a:solidFill>
                  <a:schemeClr val="bg1">
                    <a:lumMod val="65000"/>
                  </a:schemeClr>
                </a:solidFill>
              </a:rPr>
              <a:t>A motivating example in sentiment analysis</a:t>
            </a:r>
          </a:p>
          <a:p>
            <a:pPr>
              <a:spcBef>
                <a:spcPts val="0"/>
              </a:spcBef>
            </a:pPr>
            <a:r>
              <a:rPr lang="en-US" sz="2800" dirty="0">
                <a:solidFill>
                  <a:schemeClr val="bg1">
                    <a:lumMod val="65000"/>
                  </a:schemeClr>
                </a:solidFill>
              </a:rPr>
              <a:t>What is lifelong learning?</a:t>
            </a:r>
          </a:p>
          <a:p>
            <a:pPr>
              <a:lnSpc>
                <a:spcPct val="110000"/>
              </a:lnSpc>
              <a:spcBef>
                <a:spcPts val="0"/>
              </a:spcBef>
            </a:pPr>
            <a:r>
              <a:rPr lang="en-US" sz="2800" dirty="0">
                <a:solidFill>
                  <a:schemeClr val="bg1">
                    <a:lumMod val="65000"/>
                  </a:schemeClr>
                </a:solidFill>
              </a:rPr>
              <a:t>Lifelong supervised learning</a:t>
            </a:r>
          </a:p>
          <a:p>
            <a:pPr>
              <a:lnSpc>
                <a:spcPct val="110000"/>
              </a:lnSpc>
              <a:spcBef>
                <a:spcPts val="0"/>
              </a:spcBef>
            </a:pPr>
            <a:r>
              <a:rPr lang="en-US" sz="2800" dirty="0">
                <a:solidFill>
                  <a:schemeClr val="bg1">
                    <a:lumMod val="65000"/>
                  </a:schemeClr>
                </a:solidFill>
              </a:rPr>
              <a:t>Semi-supervised never-ending learning</a:t>
            </a:r>
          </a:p>
          <a:p>
            <a:pPr>
              <a:lnSpc>
                <a:spcPct val="110000"/>
              </a:lnSpc>
              <a:spcBef>
                <a:spcPts val="0"/>
              </a:spcBef>
            </a:pPr>
            <a:r>
              <a:rPr lang="en-US" sz="2800" dirty="0">
                <a:solidFill>
                  <a:schemeClr val="bg1">
                    <a:lumMod val="65000"/>
                  </a:schemeClr>
                </a:solidFill>
              </a:rPr>
              <a:t>Lifelong topic modeling</a:t>
            </a:r>
          </a:p>
          <a:p>
            <a:pPr>
              <a:spcBef>
                <a:spcPts val="0"/>
              </a:spcBef>
            </a:pPr>
            <a:r>
              <a:rPr lang="en-US" sz="2800" dirty="0">
                <a:solidFill>
                  <a:schemeClr val="bg1">
                    <a:lumMod val="65000"/>
                  </a:schemeClr>
                </a:solidFill>
              </a:rPr>
              <a:t>Lifelong information extraction </a:t>
            </a:r>
          </a:p>
          <a:p>
            <a:pPr>
              <a:spcBef>
                <a:spcPts val="0"/>
              </a:spcBef>
            </a:pPr>
            <a:r>
              <a:rPr lang="en-US" sz="2800" dirty="0">
                <a:solidFill>
                  <a:schemeClr val="bg1">
                    <a:lumMod val="65000"/>
                  </a:schemeClr>
                </a:solidFill>
              </a:rPr>
              <a:t>Continual learning and catastrophic forgetting</a:t>
            </a:r>
          </a:p>
          <a:p>
            <a:pPr>
              <a:spcBef>
                <a:spcPts val="0"/>
              </a:spcBef>
            </a:pPr>
            <a:r>
              <a:rPr lang="en-US" sz="2800" dirty="0">
                <a:solidFill>
                  <a:schemeClr val="bg1">
                    <a:lumMod val="65000"/>
                  </a:schemeClr>
                </a:solidFill>
              </a:rPr>
              <a:t>knowledge learning in dialogues: Learning on the job</a:t>
            </a:r>
          </a:p>
          <a:p>
            <a:pPr>
              <a:spcBef>
                <a:spcPts val="0"/>
              </a:spcBef>
            </a:pPr>
            <a:r>
              <a:rPr lang="en-US" sz="2800" dirty="0">
                <a:solidFill>
                  <a:schemeClr val="bg1">
                    <a:lumMod val="65000"/>
                  </a:schemeClr>
                </a:solidFill>
              </a:rPr>
              <a:t>Open-world learning </a:t>
            </a:r>
          </a:p>
          <a:p>
            <a:pPr>
              <a:spcBef>
                <a:spcPts val="0"/>
              </a:spcBef>
            </a:pPr>
            <a:r>
              <a:rPr lang="en-US" sz="2800" dirty="0">
                <a:solidFill>
                  <a:srgbClr val="FF0000"/>
                </a:solidFill>
              </a:rPr>
              <a:t>Summary</a:t>
            </a:r>
          </a:p>
          <a:p>
            <a:endParaRPr lang="en-US" dirty="0"/>
          </a:p>
        </p:txBody>
      </p:sp>
      <p:sp>
        <p:nvSpPr>
          <p:cNvPr id="7" name="Slide Number Placeholder 6"/>
          <p:cNvSpPr>
            <a:spLocks noGrp="1"/>
          </p:cNvSpPr>
          <p:nvPr>
            <p:ph type="sldNum" sz="quarter" idx="11"/>
          </p:nvPr>
        </p:nvSpPr>
        <p:spPr/>
        <p:txBody>
          <a:bodyPr/>
          <a:lstStyle/>
          <a:p>
            <a:pPr>
              <a:defRPr/>
            </a:pPr>
            <a:fld id="{09BF91C3-4DC8-4412-86BD-7EDA41606D7A}" type="slidenum">
              <a:rPr lang="en-US" altLang="en-US" smtClean="0"/>
              <a:pPr>
                <a:defRPr/>
              </a:pPr>
              <a:t>152</a:t>
            </a:fld>
            <a:endParaRPr lang="en-US" altLang="en-US"/>
          </a:p>
        </p:txBody>
      </p:sp>
      <p:sp>
        <p:nvSpPr>
          <p:cNvPr id="4" name="Footer Placeholder 3"/>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3022389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609600" y="1600201"/>
            <a:ext cx="10972800" cy="4530725"/>
          </a:xfrm>
        </p:spPr>
        <p:txBody>
          <a:bodyPr/>
          <a:lstStyle/>
          <a:p>
            <a:r>
              <a:rPr lang="en-US" dirty="0"/>
              <a:t>Lifelong and continual learning is</a:t>
            </a:r>
            <a:r>
              <a:rPr lang="en-US" dirty="0">
                <a:solidFill>
                  <a:srgbClr val="0000FF"/>
                </a:solidFill>
              </a:rPr>
              <a:t> </a:t>
            </a:r>
            <a:r>
              <a:rPr lang="en-US" i="1" dirty="0">
                <a:solidFill>
                  <a:srgbClr val="0000FF"/>
                </a:solidFill>
              </a:rPr>
              <a:t>necessary</a:t>
            </a:r>
            <a:r>
              <a:rPr lang="en-US" dirty="0">
                <a:solidFill>
                  <a:srgbClr val="0000FF"/>
                </a:solidFill>
              </a:rPr>
              <a:t> </a:t>
            </a:r>
            <a:r>
              <a:rPr lang="en-US" dirty="0"/>
              <a:t>for intelligence.</a:t>
            </a:r>
          </a:p>
          <a:p>
            <a:pPr lvl="1"/>
            <a:r>
              <a:rPr lang="en-US" dirty="0" smtClean="0">
                <a:solidFill>
                  <a:srgbClr val="FF0000"/>
                </a:solidFill>
              </a:rPr>
              <a:t>Isolated </a:t>
            </a:r>
            <a:r>
              <a:rPr lang="en-US" dirty="0">
                <a:solidFill>
                  <a:srgbClr val="FF0000"/>
                </a:solidFill>
              </a:rPr>
              <a:t>single task learning is </a:t>
            </a:r>
            <a:r>
              <a:rPr lang="en-US" dirty="0" smtClean="0">
                <a:solidFill>
                  <a:srgbClr val="FF0000"/>
                </a:solidFill>
              </a:rPr>
              <a:t>insufficient</a:t>
            </a:r>
            <a:r>
              <a:rPr lang="en-US" dirty="0" smtClean="0"/>
              <a:t>. </a:t>
            </a:r>
            <a:endParaRPr lang="en-US" dirty="0"/>
          </a:p>
          <a:p>
            <a:r>
              <a:rPr lang="en-US" dirty="0"/>
              <a:t>LL is still in </a:t>
            </a:r>
            <a:r>
              <a:rPr lang="en-US" dirty="0">
                <a:solidFill>
                  <a:srgbClr val="0000FF"/>
                </a:solidFill>
              </a:rPr>
              <a:t>its infancy </a:t>
            </a:r>
            <a:r>
              <a:rPr lang="en-US" dirty="0"/>
              <a:t>with </a:t>
            </a:r>
            <a:r>
              <a:rPr lang="en-US" dirty="0">
                <a:solidFill>
                  <a:srgbClr val="0000FF"/>
                </a:solidFill>
              </a:rPr>
              <a:t>huge challenges </a:t>
            </a:r>
            <a:r>
              <a:rPr lang="en-US" sz="2400" dirty="0"/>
              <a:t>(Chen &amp; Liu, 2018): </a:t>
            </a:r>
          </a:p>
          <a:p>
            <a:pPr lvl="1"/>
            <a:r>
              <a:rPr lang="en-US" dirty="0"/>
              <a:t>Correctness and applicability of knowledge, self-supervision and interaction, knowledge representation &amp; reasoning, composition, etc.</a:t>
            </a:r>
          </a:p>
          <a:p>
            <a:pPr lvl="1"/>
            <a:r>
              <a:rPr lang="en-US" dirty="0"/>
              <a:t>Going beyond </a:t>
            </a:r>
          </a:p>
          <a:p>
            <a:pPr lvl="2"/>
            <a:r>
              <a:rPr lang="en-US" dirty="0"/>
              <a:t>Is the current DNN suitable for lifelong and continual learning? </a:t>
            </a:r>
          </a:p>
          <a:p>
            <a:pPr lvl="2"/>
            <a:r>
              <a:rPr lang="en-US" dirty="0"/>
              <a:t>What is the cognitive model for learning and </a:t>
            </a:r>
            <a:r>
              <a:rPr lang="en-US" dirty="0" smtClean="0"/>
              <a:t>self-supervision</a:t>
            </a:r>
            <a:r>
              <a:rPr lang="en-US" dirty="0"/>
              <a:t>?</a:t>
            </a:r>
          </a:p>
          <a:p>
            <a:r>
              <a:rPr lang="en-US" dirty="0"/>
              <a:t>Exciting time: lots of opportunities and challenges</a:t>
            </a:r>
          </a:p>
          <a:p>
            <a:pPr lvl="2"/>
            <a:endParaRPr lang="en-US" dirty="0"/>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153</a:t>
            </a:fld>
            <a:endParaRPr lang="en-US" altLang="en-US"/>
          </a:p>
        </p:txBody>
      </p:sp>
      <p:sp>
        <p:nvSpPr>
          <p:cNvPr id="6" name="Footer Placeholder 5"/>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2746347132"/>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11805" y="1448780"/>
            <a:ext cx="10164233" cy="1752600"/>
          </a:xfrm>
        </p:spPr>
        <p:txBody>
          <a:bodyPr/>
          <a:lstStyle/>
          <a:p>
            <a:r>
              <a:rPr lang="en-US" sz="7200" b="1" dirty="0"/>
              <a:t>Thank You</a:t>
            </a:r>
          </a:p>
        </p:txBody>
      </p:sp>
      <p:sp>
        <p:nvSpPr>
          <p:cNvPr id="3" name="Subtitle 2"/>
          <p:cNvSpPr>
            <a:spLocks noGrp="1"/>
          </p:cNvSpPr>
          <p:nvPr>
            <p:ph type="subTitle" idx="1"/>
          </p:nvPr>
        </p:nvSpPr>
        <p:spPr>
          <a:xfrm>
            <a:off x="2639616" y="3068960"/>
            <a:ext cx="8737600" cy="1752600"/>
          </a:xfrm>
        </p:spPr>
        <p:txBody>
          <a:bodyPr/>
          <a:lstStyle/>
          <a:p>
            <a:r>
              <a:rPr lang="en-US" sz="4800" dirty="0"/>
              <a:t>      Q&amp;A</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52384" y="1152880"/>
            <a:ext cx="1892711" cy="2344399"/>
          </a:xfrm>
          <a:prstGeom prst="rect">
            <a:avLst/>
          </a:prstGeom>
        </p:spPr>
      </p:pic>
      <p:pic>
        <p:nvPicPr>
          <p:cNvPr id="7" name="Picture 6"/>
          <p:cNvPicPr>
            <a:picLocks noChangeAspect="1"/>
          </p:cNvPicPr>
          <p:nvPr/>
        </p:nvPicPr>
        <p:blipFill>
          <a:blip r:embed="rId3"/>
          <a:stretch>
            <a:fillRect/>
          </a:stretch>
        </p:blipFill>
        <p:spPr>
          <a:xfrm>
            <a:off x="9516380" y="3541151"/>
            <a:ext cx="1971271" cy="2726618"/>
          </a:xfrm>
          <a:prstGeom prst="rect">
            <a:avLst/>
          </a:prstGeom>
        </p:spPr>
      </p:pic>
      <p:sp>
        <p:nvSpPr>
          <p:cNvPr id="8" name="TextBox 7"/>
          <p:cNvSpPr txBox="1"/>
          <p:nvPr/>
        </p:nvSpPr>
        <p:spPr>
          <a:xfrm>
            <a:off x="1775521" y="5421189"/>
            <a:ext cx="7740860" cy="461665"/>
          </a:xfrm>
          <a:prstGeom prst="rect">
            <a:avLst/>
          </a:prstGeom>
          <a:noFill/>
        </p:spPr>
        <p:txBody>
          <a:bodyPr wrap="square" rtlCol="0">
            <a:spAutoFit/>
          </a:bodyPr>
          <a:lstStyle/>
          <a:p>
            <a:pPr>
              <a:buNone/>
            </a:pPr>
            <a:r>
              <a:rPr lang="en-US" sz="2400" dirty="0"/>
              <a:t>https://www.cs.uic.edu/~liub/2018-LML-2nd-edition.pdf</a:t>
            </a:r>
          </a:p>
        </p:txBody>
      </p:sp>
    </p:spTree>
    <p:extLst>
      <p:ext uri="{BB962C8B-B14F-4D97-AF65-F5344CB8AC3E}">
        <p14:creationId xmlns:p14="http://schemas.microsoft.com/office/powerpoint/2010/main" val="35918750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characteristics of LL</a:t>
            </a:r>
            <a:br>
              <a:rPr lang="en-US" dirty="0"/>
            </a:br>
            <a:r>
              <a:rPr lang="en-US" sz="2400" dirty="0"/>
              <a:t>(Chen and Liu, 2018-book)</a:t>
            </a:r>
          </a:p>
        </p:txBody>
      </p:sp>
      <p:sp>
        <p:nvSpPr>
          <p:cNvPr id="3" name="Content Placeholder 2"/>
          <p:cNvSpPr>
            <a:spLocks noGrp="1"/>
          </p:cNvSpPr>
          <p:nvPr>
            <p:ph idx="1"/>
          </p:nvPr>
        </p:nvSpPr>
        <p:spPr/>
        <p:txBody>
          <a:bodyPr/>
          <a:lstStyle/>
          <a:p>
            <a:pPr marL="514350" indent="-514350">
              <a:spcBef>
                <a:spcPts val="600"/>
              </a:spcBef>
              <a:buFont typeface="+mj-lt"/>
              <a:buAutoNum type="arabicPeriod"/>
            </a:pPr>
            <a:r>
              <a:rPr lang="en-US" sz="2800" b="1" dirty="0"/>
              <a:t>Continuous learning </a:t>
            </a:r>
            <a:r>
              <a:rPr lang="en-US" sz="2800" b="1" dirty="0">
                <a:solidFill>
                  <a:srgbClr val="0000FF"/>
                </a:solidFill>
              </a:rPr>
              <a:t>process</a:t>
            </a:r>
            <a:r>
              <a:rPr lang="en-US" sz="2800" b="1" dirty="0"/>
              <a:t> </a:t>
            </a:r>
            <a:r>
              <a:rPr lang="en-US" sz="2400" dirty="0"/>
              <a:t>(w/o supervision)</a:t>
            </a:r>
          </a:p>
          <a:p>
            <a:pPr marL="514350" indent="-514350">
              <a:spcBef>
                <a:spcPts val="600"/>
              </a:spcBef>
              <a:buFont typeface="+mj-lt"/>
              <a:buAutoNum type="arabicPeriod"/>
            </a:pPr>
            <a:r>
              <a:rPr lang="en-US" sz="2800" b="1" dirty="0"/>
              <a:t>Knowledge accumulation in KB </a:t>
            </a:r>
            <a:r>
              <a:rPr lang="en-US" sz="2400" dirty="0"/>
              <a:t>(long-term memory)</a:t>
            </a:r>
          </a:p>
          <a:p>
            <a:pPr marL="514350" indent="-514350">
              <a:spcBef>
                <a:spcPts val="600"/>
              </a:spcBef>
              <a:buFont typeface="+mj-lt"/>
              <a:buAutoNum type="arabicPeriod"/>
            </a:pPr>
            <a:r>
              <a:rPr lang="en-US" sz="2800" b="1" dirty="0"/>
              <a:t>Using/adapting past knowledge </a:t>
            </a:r>
            <a:r>
              <a:rPr lang="en-US" sz="2400" dirty="0"/>
              <a:t>to help future learning</a:t>
            </a:r>
          </a:p>
          <a:p>
            <a:pPr marL="514350" indent="-514350">
              <a:spcBef>
                <a:spcPts val="600"/>
              </a:spcBef>
              <a:buFont typeface="+mj-lt"/>
              <a:buAutoNum type="arabicPeriod"/>
            </a:pPr>
            <a:r>
              <a:rPr lang="en-US" sz="2800" b="1" dirty="0"/>
              <a:t>Open-world learning</a:t>
            </a:r>
            <a:r>
              <a:rPr lang="en-US" sz="2800" dirty="0"/>
              <a:t>: </a:t>
            </a:r>
            <a:r>
              <a:rPr lang="en-US" sz="2400" dirty="0"/>
              <a:t>discovering new or unseen tasks &amp; learning them incrementally. No closed-world assumption. </a:t>
            </a:r>
          </a:p>
          <a:p>
            <a:pPr lvl="1">
              <a:spcBef>
                <a:spcPts val="600"/>
              </a:spcBef>
            </a:pPr>
            <a:r>
              <a:rPr lang="en-US" sz="2400" b="1" dirty="0"/>
              <a:t>Learning on the job </a:t>
            </a:r>
            <a:r>
              <a:rPr lang="en-US" sz="2000" dirty="0"/>
              <a:t>(or while working) during model application. </a:t>
            </a:r>
            <a:r>
              <a:rPr lang="en-US" sz="2000" b="1" i="1" dirty="0">
                <a:solidFill>
                  <a:srgbClr val="0000FF"/>
                </a:solidFill>
              </a:rPr>
              <a:t>Self-supervision</a:t>
            </a:r>
            <a:r>
              <a:rPr lang="en-US" sz="2000" dirty="0"/>
              <a:t> based on its prior knowledge and </a:t>
            </a:r>
            <a:r>
              <a:rPr lang="en-US" sz="2000" b="1" i="1" dirty="0">
                <a:solidFill>
                  <a:srgbClr val="0000FF"/>
                </a:solidFill>
              </a:rPr>
              <a:t>interaction</a:t>
            </a:r>
            <a:r>
              <a:rPr lang="en-US" sz="2000" i="1" dirty="0">
                <a:solidFill>
                  <a:srgbClr val="0000FF"/>
                </a:solidFill>
              </a:rPr>
              <a:t> </a:t>
            </a:r>
            <a:r>
              <a:rPr lang="en-US" sz="2000" dirty="0"/>
              <a:t>with human users or other AI agents and with the real-world physical environment. </a:t>
            </a:r>
          </a:p>
          <a:p>
            <a:pPr marL="514350" indent="-514350">
              <a:buFont typeface="+mj-lt"/>
              <a:buAutoNum type="arabicPeriod"/>
            </a:pPr>
            <a:r>
              <a:rPr lang="en-US" sz="2800" b="1" dirty="0"/>
              <a:t>Without catastrophic forgetting</a:t>
            </a:r>
            <a:r>
              <a:rPr lang="en-US" sz="2400" dirty="0"/>
              <a:t>: In learning knowledge from new tasks, it should not forget what it has learned from previous tasks.</a:t>
            </a:r>
          </a:p>
        </p:txBody>
      </p:sp>
      <p:sp>
        <p:nvSpPr>
          <p:cNvPr id="7" name="Slide Number Placeholder 6"/>
          <p:cNvSpPr>
            <a:spLocks noGrp="1"/>
          </p:cNvSpPr>
          <p:nvPr>
            <p:ph type="sldNum" sz="quarter" idx="11"/>
          </p:nvPr>
        </p:nvSpPr>
        <p:spPr/>
        <p:txBody>
          <a:bodyPr/>
          <a:lstStyle/>
          <a:p>
            <a:pPr>
              <a:defRPr/>
            </a:pPr>
            <a:fld id="{09BF91C3-4DC8-4412-86BD-7EDA41606D7A}" type="slidenum">
              <a:rPr lang="en-US" altLang="en-US" smtClean="0"/>
              <a:pPr>
                <a:defRPr/>
              </a:pPr>
              <a:t>16</a:t>
            </a:fld>
            <a:endParaRPr lang="en-US" altLang="en-US"/>
          </a:p>
        </p:txBody>
      </p:sp>
      <p:sp>
        <p:nvSpPr>
          <p:cNvPr id="4" name="Footer Placeholder 3"/>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7578257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Types of Shared Knowledge</a:t>
            </a:r>
            <a:endParaRPr lang="en-US" dirty="0"/>
          </a:p>
        </p:txBody>
      </p:sp>
      <p:sp>
        <p:nvSpPr>
          <p:cNvPr id="3" name="Content Placeholder 2"/>
          <p:cNvSpPr>
            <a:spLocks noGrp="1"/>
          </p:cNvSpPr>
          <p:nvPr>
            <p:ph idx="1"/>
          </p:nvPr>
        </p:nvSpPr>
        <p:spPr/>
        <p:txBody>
          <a:bodyPr/>
          <a:lstStyle/>
          <a:p>
            <a:r>
              <a:rPr lang="en-US" i="1" dirty="0">
                <a:solidFill>
                  <a:srgbClr val="0000FF"/>
                </a:solidFill>
              </a:rPr>
              <a:t>Global knowledge</a:t>
            </a:r>
            <a:r>
              <a:rPr lang="en-US" dirty="0"/>
              <a:t>: </a:t>
            </a:r>
            <a:r>
              <a:rPr lang="en-US" dirty="0" smtClean="0"/>
              <a:t>These methods </a:t>
            </a:r>
            <a:r>
              <a:rPr lang="en-US" dirty="0">
                <a:solidFill>
                  <a:srgbClr val="FF0000"/>
                </a:solidFill>
              </a:rPr>
              <a:t>assume</a:t>
            </a:r>
            <a:r>
              <a:rPr lang="en-US" dirty="0"/>
              <a:t> </a:t>
            </a:r>
            <a:r>
              <a:rPr lang="en-US" dirty="0" smtClean="0"/>
              <a:t>a </a:t>
            </a:r>
            <a:r>
              <a:rPr lang="en-US" i="1" dirty="0">
                <a:solidFill>
                  <a:srgbClr val="00863D"/>
                </a:solidFill>
              </a:rPr>
              <a:t>global latent </a:t>
            </a:r>
            <a:r>
              <a:rPr lang="en-US" i="1" dirty="0" smtClean="0">
                <a:solidFill>
                  <a:srgbClr val="00863D"/>
                </a:solidFill>
              </a:rPr>
              <a:t>structure</a:t>
            </a:r>
            <a:r>
              <a:rPr lang="en-US" i="1" dirty="0" smtClean="0"/>
              <a:t> </a:t>
            </a:r>
            <a:r>
              <a:rPr lang="en-US" dirty="0" smtClean="0"/>
              <a:t>among </a:t>
            </a:r>
            <a:r>
              <a:rPr lang="en-US" dirty="0"/>
              <a:t>tasks that are shared </a:t>
            </a:r>
            <a:r>
              <a:rPr lang="en-US" sz="2000" dirty="0" smtClean="0"/>
              <a:t>(</a:t>
            </a:r>
            <a:r>
              <a:rPr lang="en-US" sz="2000" dirty="0" err="1"/>
              <a:t>Bou</a:t>
            </a:r>
            <a:r>
              <a:rPr lang="en-US" sz="2000" dirty="0"/>
              <a:t> Ammar et al., 2014, Ruvolo and Eaton, 2013b, </a:t>
            </a:r>
            <a:r>
              <a:rPr lang="en-US" sz="2000" dirty="0" err="1" smtClean="0"/>
              <a:t>Thrun</a:t>
            </a:r>
            <a:r>
              <a:rPr lang="en-US" sz="2000" dirty="0"/>
              <a:t>, 1996b, Wilson et al., 2007</a:t>
            </a:r>
            <a:r>
              <a:rPr lang="en-US" sz="2000" dirty="0" smtClean="0"/>
              <a:t>)</a:t>
            </a:r>
            <a:endParaRPr lang="en-US" i="1" dirty="0" smtClean="0">
              <a:solidFill>
                <a:srgbClr val="0000FF"/>
              </a:solidFill>
            </a:endParaRPr>
          </a:p>
          <a:p>
            <a:pPr lvl="1"/>
            <a:r>
              <a:rPr lang="en-US" dirty="0"/>
              <a:t>G</a:t>
            </a:r>
            <a:r>
              <a:rPr lang="en-US" dirty="0" smtClean="0"/>
              <a:t>lobal structure: learned </a:t>
            </a:r>
            <a:r>
              <a:rPr lang="en-US" dirty="0"/>
              <a:t>and leveraged in the new task learning</a:t>
            </a:r>
            <a:r>
              <a:rPr lang="en-US" dirty="0" smtClean="0"/>
              <a:t>.</a:t>
            </a:r>
          </a:p>
          <a:p>
            <a:pPr lvl="1"/>
            <a:r>
              <a:rPr lang="en-US" dirty="0" smtClean="0"/>
              <a:t>These methods grew </a:t>
            </a:r>
            <a:r>
              <a:rPr lang="en-US" dirty="0"/>
              <a:t>out of multi-task learning</a:t>
            </a:r>
            <a:r>
              <a:rPr lang="en-US" dirty="0" smtClean="0"/>
              <a:t>.</a:t>
            </a:r>
          </a:p>
          <a:p>
            <a:r>
              <a:rPr lang="en-US" i="1" dirty="0">
                <a:solidFill>
                  <a:srgbClr val="0000FF"/>
                </a:solidFill>
              </a:rPr>
              <a:t>Local knowledge</a:t>
            </a:r>
            <a:r>
              <a:rPr lang="en-US" i="1" dirty="0"/>
              <a:t>: </a:t>
            </a:r>
            <a:r>
              <a:rPr lang="en-US" dirty="0" smtClean="0">
                <a:solidFill>
                  <a:srgbClr val="FF0000"/>
                </a:solidFill>
              </a:rPr>
              <a:t>do </a:t>
            </a:r>
            <a:r>
              <a:rPr lang="en-US" dirty="0">
                <a:solidFill>
                  <a:srgbClr val="FF0000"/>
                </a:solidFill>
              </a:rPr>
              <a:t>not assume</a:t>
            </a:r>
            <a:r>
              <a:rPr lang="en-US" dirty="0"/>
              <a:t> a </a:t>
            </a:r>
            <a:r>
              <a:rPr lang="en-US" i="1" dirty="0">
                <a:solidFill>
                  <a:srgbClr val="00863D"/>
                </a:solidFill>
              </a:rPr>
              <a:t>global latent structure </a:t>
            </a:r>
            <a:r>
              <a:rPr lang="en-US" dirty="0"/>
              <a:t>among tasks </a:t>
            </a:r>
            <a:r>
              <a:rPr lang="en-US" sz="1800" dirty="0"/>
              <a:t>(Chen and Liu, 2014a,b, </a:t>
            </a:r>
            <a:r>
              <a:rPr lang="en-US" sz="1800" dirty="0" smtClean="0"/>
              <a:t>Fei </a:t>
            </a:r>
            <a:r>
              <a:rPr lang="en-US" sz="1800" dirty="0"/>
              <a:t>et al., 2016, Liu et al., 2016, Shu et al., 2016, </a:t>
            </a:r>
            <a:r>
              <a:rPr lang="en-US" sz="1800" dirty="0" smtClean="0"/>
              <a:t>2017).</a:t>
            </a:r>
            <a:endParaRPr lang="en-US" sz="1800" i="1" dirty="0"/>
          </a:p>
          <a:p>
            <a:pPr lvl="1"/>
            <a:r>
              <a:rPr lang="en-US" dirty="0"/>
              <a:t>During the </a:t>
            </a:r>
            <a:r>
              <a:rPr lang="en-US" dirty="0" smtClean="0"/>
              <a:t>new task learning, they </a:t>
            </a:r>
            <a:r>
              <a:rPr lang="en-US" dirty="0"/>
              <a:t>select </a:t>
            </a:r>
            <a:r>
              <a:rPr lang="en-US" dirty="0" smtClean="0"/>
              <a:t>or meta-mine those </a:t>
            </a:r>
            <a:r>
              <a:rPr lang="en-US" dirty="0"/>
              <a:t>pieces of prior knowledge to use based on </a:t>
            </a:r>
            <a:r>
              <a:rPr lang="en-US" dirty="0" smtClean="0"/>
              <a:t>need.</a:t>
            </a:r>
            <a:endParaRPr lang="en-US" dirty="0"/>
          </a:p>
          <a:p>
            <a:endParaRPr lang="en-US" dirty="0" smtClean="0"/>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17</a:t>
            </a:fld>
            <a:endParaRPr lang="en-US" altLang="en-US"/>
          </a:p>
        </p:txBody>
      </p:sp>
      <p:sp>
        <p:nvSpPr>
          <p:cNvPr id="6" name="Footer Placeholder 5"/>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31466631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LL research is ramping up</a:t>
            </a:r>
          </a:p>
        </p:txBody>
      </p:sp>
      <p:sp>
        <p:nvSpPr>
          <p:cNvPr id="3" name="Content Placeholder 2"/>
          <p:cNvSpPr>
            <a:spLocks noGrp="1"/>
          </p:cNvSpPr>
          <p:nvPr>
            <p:ph idx="1"/>
          </p:nvPr>
        </p:nvSpPr>
        <p:spPr/>
        <p:txBody>
          <a:bodyPr/>
          <a:lstStyle/>
          <a:p>
            <a:r>
              <a:rPr lang="en-US" dirty="0">
                <a:solidFill>
                  <a:srgbClr val="FF0000"/>
                </a:solidFill>
              </a:rPr>
              <a:t>Many related topics and similar/confusing names</a:t>
            </a:r>
          </a:p>
          <a:p>
            <a:pPr lvl="1"/>
            <a:r>
              <a:rPr lang="en-US" dirty="0"/>
              <a:t>Lifelong learning</a:t>
            </a:r>
          </a:p>
          <a:p>
            <a:pPr lvl="1"/>
            <a:r>
              <a:rPr lang="en-US" dirty="0"/>
              <a:t>Continual learning </a:t>
            </a:r>
          </a:p>
          <a:p>
            <a:pPr lvl="1"/>
            <a:r>
              <a:rPr lang="en-US" dirty="0"/>
              <a:t>Never-ending learning</a:t>
            </a:r>
          </a:p>
          <a:p>
            <a:pPr lvl="1"/>
            <a:r>
              <a:rPr lang="en-US" dirty="0"/>
              <a:t>Open-world learning</a:t>
            </a:r>
          </a:p>
          <a:p>
            <a:pPr lvl="1"/>
            <a:r>
              <a:rPr lang="en-US" dirty="0"/>
              <a:t>Meta-learning</a:t>
            </a:r>
          </a:p>
          <a:p>
            <a:pPr lvl="1"/>
            <a:r>
              <a:rPr lang="en-US" dirty="0"/>
              <a:t>Developmental learning (in robotics)</a:t>
            </a:r>
          </a:p>
          <a:p>
            <a:r>
              <a:rPr lang="en-US" b="1" dirty="0"/>
              <a:t>DARPA program </a:t>
            </a:r>
            <a:r>
              <a:rPr lang="en-US" dirty="0"/>
              <a:t>(2018): Lifelong learning machines (L2M)</a:t>
            </a:r>
          </a:p>
          <a:p>
            <a:r>
              <a:rPr lang="en-US" b="1" dirty="0"/>
              <a:t>DARPA program </a:t>
            </a:r>
            <a:r>
              <a:rPr lang="en-US" dirty="0"/>
              <a:t>(2019): Open-world AI/learning (SAIL-ON)</a:t>
            </a:r>
          </a:p>
        </p:txBody>
      </p:sp>
      <p:sp>
        <p:nvSpPr>
          <p:cNvPr id="7" name="Slide Number Placeholder 6"/>
          <p:cNvSpPr>
            <a:spLocks noGrp="1"/>
          </p:cNvSpPr>
          <p:nvPr>
            <p:ph type="sldNum" sz="quarter" idx="11"/>
          </p:nvPr>
        </p:nvSpPr>
        <p:spPr/>
        <p:txBody>
          <a:bodyPr/>
          <a:lstStyle/>
          <a:p>
            <a:pPr>
              <a:defRPr/>
            </a:pPr>
            <a:fld id="{09BF91C3-4DC8-4412-86BD-7EDA41606D7A}" type="slidenum">
              <a:rPr lang="en-US" altLang="en-US" smtClean="0"/>
              <a:pPr>
                <a:defRPr/>
              </a:pPr>
              <a:t>18</a:t>
            </a:fld>
            <a:endParaRPr lang="en-US" altLang="en-US"/>
          </a:p>
        </p:txBody>
      </p:sp>
      <p:sp>
        <p:nvSpPr>
          <p:cNvPr id="4" name="Footer Placeholder 3"/>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2260752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Lifelong learning or continual learning</a:t>
            </a:r>
          </a:p>
        </p:txBody>
      </p:sp>
      <p:sp>
        <p:nvSpPr>
          <p:cNvPr id="3" name="Content Placeholder 2"/>
          <p:cNvSpPr>
            <a:spLocks noGrp="1"/>
          </p:cNvSpPr>
          <p:nvPr>
            <p:ph idx="1"/>
          </p:nvPr>
        </p:nvSpPr>
        <p:spPr/>
        <p:txBody>
          <a:bodyPr/>
          <a:lstStyle/>
          <a:p>
            <a:r>
              <a:rPr lang="en-US" dirty="0"/>
              <a:t>Traditionally, </a:t>
            </a:r>
            <a:r>
              <a:rPr lang="en-US" dirty="0">
                <a:solidFill>
                  <a:srgbClr val="3366FF"/>
                </a:solidFill>
              </a:rPr>
              <a:t>lifelong learning </a:t>
            </a:r>
            <a:r>
              <a:rPr lang="en-US" dirty="0"/>
              <a:t>focuses on using the knowledge gained in the past to </a:t>
            </a:r>
            <a:r>
              <a:rPr lang="en-US" dirty="0">
                <a:solidFill>
                  <a:srgbClr val="FF0000"/>
                </a:solidFill>
              </a:rPr>
              <a:t>improve the new task learning</a:t>
            </a:r>
            <a:r>
              <a:rPr lang="en-US" dirty="0"/>
              <a:t>. </a:t>
            </a:r>
          </a:p>
          <a:p>
            <a:pPr lvl="1"/>
            <a:r>
              <a:rPr lang="en-US" dirty="0"/>
              <a:t>One can use any learning method.</a:t>
            </a:r>
          </a:p>
          <a:p>
            <a:r>
              <a:rPr lang="en-US" dirty="0">
                <a:solidFill>
                  <a:srgbClr val="3366FF"/>
                </a:solidFill>
              </a:rPr>
              <a:t>Continual learning </a:t>
            </a:r>
            <a:r>
              <a:rPr lang="en-US" dirty="0"/>
              <a:t>focuses on </a:t>
            </a:r>
            <a:r>
              <a:rPr lang="en-US" dirty="0">
                <a:solidFill>
                  <a:srgbClr val="FF0000"/>
                </a:solidFill>
              </a:rPr>
              <a:t>dealing with catastrophic forgetting </a:t>
            </a:r>
            <a:r>
              <a:rPr lang="en-US" dirty="0"/>
              <a:t>in neural networks (NN).</a:t>
            </a:r>
          </a:p>
          <a:p>
            <a:pPr lvl="1"/>
            <a:r>
              <a:rPr lang="en-US" b="1" dirty="0"/>
              <a:t>Catastrophic forgetting</a:t>
            </a:r>
            <a:r>
              <a:rPr lang="en-US" dirty="0"/>
              <a:t>: in learning a new task, the knowledge learned from previous tasks in the NN may be forgotten. </a:t>
            </a:r>
            <a:endParaRPr lang="en-US" dirty="0" smtClean="0"/>
          </a:p>
          <a:p>
            <a:r>
              <a:rPr lang="en-US" dirty="0" smtClean="0"/>
              <a:t>But both names are used interchangeably more and more. </a:t>
            </a:r>
            <a:endParaRPr lang="en-US" dirty="0"/>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19</a:t>
            </a:fld>
            <a:endParaRPr lang="en-US" altLang="en-US"/>
          </a:p>
        </p:txBody>
      </p:sp>
      <p:sp>
        <p:nvSpPr>
          <p:cNvPr id="6" name="Footer Placeholder 5"/>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4034139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br>
              <a:rPr lang="en-US" dirty="0"/>
            </a:br>
            <a:endParaRPr lang="en-US" sz="2400" dirty="0"/>
          </a:p>
        </p:txBody>
      </p:sp>
      <p:sp>
        <p:nvSpPr>
          <p:cNvPr id="3" name="Content Placeholder 2"/>
          <p:cNvSpPr>
            <a:spLocks noGrp="1"/>
          </p:cNvSpPr>
          <p:nvPr>
            <p:ph idx="1"/>
          </p:nvPr>
        </p:nvSpPr>
        <p:spPr>
          <a:xfrm>
            <a:off x="609600" y="1484784"/>
            <a:ext cx="10972800" cy="4574133"/>
          </a:xfrm>
        </p:spPr>
        <p:txBody>
          <a:bodyPr/>
          <a:lstStyle/>
          <a:p>
            <a:pPr>
              <a:spcBef>
                <a:spcPts val="1800"/>
              </a:spcBef>
            </a:pPr>
            <a:r>
              <a:rPr lang="en-US" dirty="0"/>
              <a:t>Learning is key to all human (and AI agent) activities</a:t>
            </a:r>
          </a:p>
          <a:p>
            <a:pPr>
              <a:spcBef>
                <a:spcPts val="1800"/>
              </a:spcBef>
            </a:pPr>
            <a:r>
              <a:rPr lang="en-US" dirty="0">
                <a:solidFill>
                  <a:srgbClr val="0000FF"/>
                </a:solidFill>
              </a:rPr>
              <a:t>Classic machine learning</a:t>
            </a:r>
          </a:p>
          <a:p>
            <a:pPr lvl="1">
              <a:spcBef>
                <a:spcPts val="600"/>
              </a:spcBef>
            </a:pPr>
            <a:r>
              <a:rPr lang="en-US" dirty="0">
                <a:solidFill>
                  <a:srgbClr val="FF0000"/>
                </a:solidFill>
              </a:rPr>
              <a:t>Isolated single-task </a:t>
            </a:r>
            <a:r>
              <a:rPr lang="en-US" dirty="0" smtClean="0">
                <a:solidFill>
                  <a:srgbClr val="FF0000"/>
                </a:solidFill>
              </a:rPr>
              <a:t>learning</a:t>
            </a:r>
          </a:p>
          <a:p>
            <a:pPr lvl="1">
              <a:spcBef>
                <a:spcPts val="600"/>
              </a:spcBef>
            </a:pPr>
            <a:endParaRPr lang="en-US" dirty="0">
              <a:solidFill>
                <a:srgbClr val="FF0000"/>
              </a:solidFill>
            </a:endParaRPr>
          </a:p>
          <a:p>
            <a:pPr lvl="1">
              <a:spcBef>
                <a:spcPts val="600"/>
              </a:spcBef>
            </a:pPr>
            <a:endParaRPr lang="en-US" dirty="0" smtClean="0">
              <a:solidFill>
                <a:srgbClr val="FF0000"/>
              </a:solidFill>
            </a:endParaRPr>
          </a:p>
          <a:p>
            <a:pPr>
              <a:spcBef>
                <a:spcPts val="0"/>
              </a:spcBef>
            </a:pPr>
            <a:r>
              <a:rPr lang="en-US" dirty="0"/>
              <a:t>Knowledge learned not accumulated or used in new learning</a:t>
            </a:r>
          </a:p>
          <a:p>
            <a:pPr lvl="1"/>
            <a:r>
              <a:rPr lang="en-US" dirty="0">
                <a:solidFill>
                  <a:srgbClr val="FF6600"/>
                </a:solidFill>
              </a:rPr>
              <a:t>Needs a large number of training examples: </a:t>
            </a:r>
          </a:p>
          <a:p>
            <a:pPr lvl="2"/>
            <a:r>
              <a:rPr lang="en-US" dirty="0"/>
              <a:t>cannot expect humans to label everything in the world. </a:t>
            </a:r>
          </a:p>
          <a:p>
            <a:pPr lvl="1"/>
            <a:r>
              <a:rPr lang="en-US" dirty="0"/>
              <a:t>Suitable for </a:t>
            </a:r>
            <a:r>
              <a:rPr lang="en-US" dirty="0">
                <a:solidFill>
                  <a:srgbClr val="0000FF"/>
                </a:solidFill>
              </a:rPr>
              <a:t>well-defined </a:t>
            </a:r>
            <a:r>
              <a:rPr lang="en-US" dirty="0"/>
              <a:t>tasks in </a:t>
            </a:r>
            <a:r>
              <a:rPr lang="en-US" dirty="0">
                <a:solidFill>
                  <a:srgbClr val="0000FF"/>
                </a:solidFill>
              </a:rPr>
              <a:t>restricted</a:t>
            </a:r>
            <a:r>
              <a:rPr lang="en-US" dirty="0"/>
              <a:t> and </a:t>
            </a:r>
            <a:r>
              <a:rPr lang="en-US" dirty="0">
                <a:solidFill>
                  <a:srgbClr val="0000FF"/>
                </a:solidFill>
              </a:rPr>
              <a:t>narrow</a:t>
            </a:r>
            <a:r>
              <a:rPr lang="en-US" dirty="0"/>
              <a:t> </a:t>
            </a:r>
            <a:r>
              <a:rPr lang="en-US" dirty="0" smtClean="0">
                <a:solidFill>
                  <a:srgbClr val="0000FF"/>
                </a:solidFill>
              </a:rPr>
              <a:t>environments</a:t>
            </a:r>
            <a:endParaRPr lang="en-US" dirty="0"/>
          </a:p>
          <a:p>
            <a:pPr lvl="1">
              <a:spcBef>
                <a:spcPts val="600"/>
              </a:spcBef>
              <a:spcAft>
                <a:spcPts val="0"/>
              </a:spcAft>
            </a:pPr>
            <a:endParaRPr lang="en-US" sz="2000" dirty="0"/>
          </a:p>
          <a:p>
            <a:pPr marL="344487" lvl="1" indent="0">
              <a:buNone/>
            </a:pPr>
            <a:endParaRPr lang="en-US" dirty="0" smtClean="0"/>
          </a:p>
          <a:p>
            <a:pPr marL="344487" lvl="1" indent="0">
              <a:buNone/>
            </a:pPr>
            <a:endParaRPr lang="en-US" dirty="0"/>
          </a:p>
        </p:txBody>
      </p:sp>
      <p:pic>
        <p:nvPicPr>
          <p:cNvPr id="8" name="Picture 7"/>
          <p:cNvPicPr>
            <a:picLocks noChangeAspect="1"/>
          </p:cNvPicPr>
          <p:nvPr/>
        </p:nvPicPr>
        <p:blipFill>
          <a:blip r:embed="rId3"/>
          <a:stretch>
            <a:fillRect/>
          </a:stretch>
        </p:blipFill>
        <p:spPr>
          <a:xfrm>
            <a:off x="5519936" y="1988840"/>
            <a:ext cx="6240427" cy="2062317"/>
          </a:xfrm>
          <a:prstGeom prst="rect">
            <a:avLst/>
          </a:prstGeom>
        </p:spPr>
      </p:pic>
      <p:sp>
        <p:nvSpPr>
          <p:cNvPr id="7" name="Slide Number Placeholder 6"/>
          <p:cNvSpPr>
            <a:spLocks noGrp="1"/>
          </p:cNvSpPr>
          <p:nvPr>
            <p:ph type="sldNum" sz="quarter" idx="11"/>
          </p:nvPr>
        </p:nvSpPr>
        <p:spPr/>
        <p:txBody>
          <a:bodyPr/>
          <a:lstStyle/>
          <a:p>
            <a:pPr>
              <a:defRPr/>
            </a:pPr>
            <a:fld id="{09BF91C3-4DC8-4412-86BD-7EDA41606D7A}" type="slidenum">
              <a:rPr lang="en-US" altLang="en-US" smtClean="0"/>
              <a:pPr>
                <a:defRPr/>
              </a:pPr>
              <a:t>2</a:t>
            </a:fld>
            <a:endParaRPr lang="en-US" altLang="en-US"/>
          </a:p>
        </p:txBody>
      </p:sp>
      <p:sp>
        <p:nvSpPr>
          <p:cNvPr id="4" name="Footer Placeholder 3"/>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24254665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Transfer, Multitask </a:t>
            </a:r>
            <a:r>
              <a:rPr lang="en-US" dirty="0">
                <a:sym typeface="Symbol" panose="05050102010706020507" pitchFamily="18" charset="2"/>
              </a:rPr>
              <a:t></a:t>
            </a:r>
            <a:r>
              <a:rPr lang="en-US" dirty="0"/>
              <a:t> Lifelong</a:t>
            </a:r>
          </a:p>
        </p:txBody>
      </p:sp>
      <p:sp>
        <p:nvSpPr>
          <p:cNvPr id="3" name="Content Placeholder 2"/>
          <p:cNvSpPr>
            <a:spLocks noGrp="1"/>
          </p:cNvSpPr>
          <p:nvPr>
            <p:ph idx="1"/>
          </p:nvPr>
        </p:nvSpPr>
        <p:spPr>
          <a:xfrm>
            <a:off x="609600" y="1520789"/>
            <a:ext cx="10972800" cy="4530725"/>
          </a:xfrm>
        </p:spPr>
        <p:txBody>
          <a:bodyPr/>
          <a:lstStyle/>
          <a:p>
            <a:r>
              <a:rPr lang="en-US" dirty="0">
                <a:solidFill>
                  <a:srgbClr val="0000FF"/>
                </a:solidFill>
              </a:rPr>
              <a:t>Transfer learning: </a:t>
            </a:r>
            <a:r>
              <a:rPr lang="en-US" dirty="0"/>
              <a:t>using source domain to help target domain, </a:t>
            </a:r>
            <a:endParaRPr lang="en-US" dirty="0">
              <a:solidFill>
                <a:srgbClr val="0000FF"/>
              </a:solidFill>
            </a:endParaRPr>
          </a:p>
          <a:p>
            <a:pPr lvl="1"/>
            <a:r>
              <a:rPr lang="en-US" dirty="0"/>
              <a:t>Learning is not continuous </a:t>
            </a:r>
          </a:p>
          <a:p>
            <a:pPr lvl="1"/>
            <a:r>
              <a:rPr lang="en-US" dirty="0"/>
              <a:t>No accumulation of knowledge except data</a:t>
            </a:r>
          </a:p>
          <a:p>
            <a:pPr lvl="1"/>
            <a:r>
              <a:rPr lang="en-US" dirty="0"/>
              <a:t>Only one directional: help target domain</a:t>
            </a:r>
          </a:p>
          <a:p>
            <a:r>
              <a:rPr lang="en-US" dirty="0">
                <a:solidFill>
                  <a:srgbClr val="0000FF"/>
                </a:solidFill>
              </a:rPr>
              <a:t>Multitask learning: </a:t>
            </a:r>
            <a:r>
              <a:rPr lang="en-US" dirty="0"/>
              <a:t>Jointly optimize multiple similar tasks</a:t>
            </a:r>
          </a:p>
          <a:p>
            <a:pPr lvl="1"/>
            <a:r>
              <a:rPr lang="en-US" dirty="0"/>
              <a:t>No accumulation of knowledge except data</a:t>
            </a:r>
          </a:p>
          <a:p>
            <a:pPr lvl="1"/>
            <a:r>
              <a:rPr lang="en-US" dirty="0"/>
              <a:t>Hard to re-learn all when tasks are numerous</a:t>
            </a:r>
          </a:p>
          <a:p>
            <a:endParaRPr lang="en-US" dirty="0"/>
          </a:p>
          <a:p>
            <a:r>
              <a:rPr lang="en-US" dirty="0">
                <a:solidFill>
                  <a:srgbClr val="FF0000"/>
                </a:solidFill>
              </a:rPr>
              <a:t>No discovery of new problems or no continual learning</a:t>
            </a:r>
          </a:p>
          <a:p>
            <a:pPr marL="344487" lvl="1" indent="0">
              <a:buNone/>
            </a:pPr>
            <a:endParaRPr lang="en-US" dirty="0"/>
          </a:p>
          <a:p>
            <a:pPr lvl="1"/>
            <a:endParaRPr lang="en-US" dirty="0"/>
          </a:p>
        </p:txBody>
      </p:sp>
      <p:sp>
        <p:nvSpPr>
          <p:cNvPr id="7" name="Slide Number Placeholder 6"/>
          <p:cNvSpPr>
            <a:spLocks noGrp="1"/>
          </p:cNvSpPr>
          <p:nvPr>
            <p:ph type="sldNum" sz="quarter" idx="11"/>
          </p:nvPr>
        </p:nvSpPr>
        <p:spPr/>
        <p:txBody>
          <a:bodyPr/>
          <a:lstStyle/>
          <a:p>
            <a:pPr>
              <a:defRPr/>
            </a:pPr>
            <a:fld id="{09BF91C3-4DC8-4412-86BD-7EDA41606D7A}" type="slidenum">
              <a:rPr lang="en-US" altLang="en-US" smtClean="0"/>
              <a:pPr>
                <a:defRPr/>
              </a:pPr>
              <a:t>20</a:t>
            </a:fld>
            <a:endParaRPr lang="en-US" altLang="en-US"/>
          </a:p>
        </p:txBody>
      </p:sp>
      <p:sp>
        <p:nvSpPr>
          <p:cNvPr id="4" name="Footer Placeholder 3"/>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24678575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609600" y="1417639"/>
            <a:ext cx="10972800" cy="4713287"/>
          </a:xfrm>
        </p:spPr>
        <p:txBody>
          <a:bodyPr/>
          <a:lstStyle/>
          <a:p>
            <a:pPr>
              <a:spcBef>
                <a:spcPts val="600"/>
              </a:spcBef>
            </a:pPr>
            <a:r>
              <a:rPr lang="en-US" sz="2800" dirty="0">
                <a:solidFill>
                  <a:schemeClr val="bg1">
                    <a:lumMod val="65000"/>
                  </a:schemeClr>
                </a:solidFill>
              </a:rPr>
              <a:t>A motivating example in sentiment analysis</a:t>
            </a:r>
          </a:p>
          <a:p>
            <a:pPr>
              <a:spcBef>
                <a:spcPts val="0"/>
              </a:spcBef>
            </a:pPr>
            <a:r>
              <a:rPr lang="en-US" sz="2800" dirty="0">
                <a:solidFill>
                  <a:schemeClr val="bg1">
                    <a:lumMod val="65000"/>
                  </a:schemeClr>
                </a:solidFill>
              </a:rPr>
              <a:t>What is lifelong learning?</a:t>
            </a:r>
          </a:p>
          <a:p>
            <a:pPr>
              <a:lnSpc>
                <a:spcPct val="110000"/>
              </a:lnSpc>
              <a:spcBef>
                <a:spcPts val="0"/>
              </a:spcBef>
            </a:pPr>
            <a:r>
              <a:rPr lang="en-US" sz="2800" dirty="0">
                <a:solidFill>
                  <a:srgbClr val="FF0000"/>
                </a:solidFill>
              </a:rPr>
              <a:t>Lifelong supervised learning</a:t>
            </a:r>
          </a:p>
          <a:p>
            <a:pPr>
              <a:lnSpc>
                <a:spcPct val="110000"/>
              </a:lnSpc>
              <a:spcBef>
                <a:spcPts val="0"/>
              </a:spcBef>
            </a:pPr>
            <a:r>
              <a:rPr lang="en-US" sz="2800" dirty="0">
                <a:solidFill>
                  <a:schemeClr val="bg1">
                    <a:lumMod val="65000"/>
                  </a:schemeClr>
                </a:solidFill>
              </a:rPr>
              <a:t>Semi-supervised never-ending learning</a:t>
            </a:r>
          </a:p>
          <a:p>
            <a:pPr>
              <a:lnSpc>
                <a:spcPct val="110000"/>
              </a:lnSpc>
              <a:spcBef>
                <a:spcPts val="0"/>
              </a:spcBef>
            </a:pPr>
            <a:r>
              <a:rPr lang="en-US" sz="2800" dirty="0">
                <a:solidFill>
                  <a:schemeClr val="bg1">
                    <a:lumMod val="65000"/>
                  </a:schemeClr>
                </a:solidFill>
              </a:rPr>
              <a:t>Lifelong topic modeling</a:t>
            </a:r>
          </a:p>
          <a:p>
            <a:pPr>
              <a:spcBef>
                <a:spcPts val="0"/>
              </a:spcBef>
            </a:pPr>
            <a:r>
              <a:rPr lang="en-US" sz="2800" dirty="0">
                <a:solidFill>
                  <a:schemeClr val="bg1">
                    <a:lumMod val="65000"/>
                  </a:schemeClr>
                </a:solidFill>
              </a:rPr>
              <a:t>Lifelong information extraction </a:t>
            </a:r>
          </a:p>
          <a:p>
            <a:pPr>
              <a:spcBef>
                <a:spcPts val="0"/>
              </a:spcBef>
            </a:pPr>
            <a:r>
              <a:rPr lang="en-US" sz="2800" dirty="0">
                <a:solidFill>
                  <a:schemeClr val="bg1">
                    <a:lumMod val="65000"/>
                  </a:schemeClr>
                </a:solidFill>
              </a:rPr>
              <a:t>Continual learning and catastrophic forgetting</a:t>
            </a:r>
          </a:p>
          <a:p>
            <a:pPr>
              <a:spcBef>
                <a:spcPts val="0"/>
              </a:spcBef>
            </a:pPr>
            <a:r>
              <a:rPr lang="en-US" sz="2800" dirty="0">
                <a:solidFill>
                  <a:schemeClr val="bg1">
                    <a:lumMod val="65000"/>
                  </a:schemeClr>
                </a:solidFill>
              </a:rPr>
              <a:t>knowledge learning in dialogues: Learning on the job</a:t>
            </a:r>
          </a:p>
          <a:p>
            <a:pPr>
              <a:spcBef>
                <a:spcPts val="0"/>
              </a:spcBef>
            </a:pPr>
            <a:r>
              <a:rPr lang="en-US" sz="2800" dirty="0">
                <a:solidFill>
                  <a:schemeClr val="bg1">
                    <a:lumMod val="65000"/>
                  </a:schemeClr>
                </a:solidFill>
              </a:rPr>
              <a:t>Open-world learning </a:t>
            </a:r>
          </a:p>
          <a:p>
            <a:pPr>
              <a:spcBef>
                <a:spcPts val="0"/>
              </a:spcBef>
            </a:pPr>
            <a:r>
              <a:rPr lang="en-US" sz="2800" dirty="0">
                <a:solidFill>
                  <a:schemeClr val="bg1">
                    <a:lumMod val="65000"/>
                  </a:schemeClr>
                </a:solidFill>
              </a:rPr>
              <a:t>Summary</a:t>
            </a:r>
          </a:p>
          <a:p>
            <a:endParaRPr lang="en-US" dirty="0"/>
          </a:p>
        </p:txBody>
      </p:sp>
      <p:sp>
        <p:nvSpPr>
          <p:cNvPr id="7" name="Slide Number Placeholder 6"/>
          <p:cNvSpPr>
            <a:spLocks noGrp="1"/>
          </p:cNvSpPr>
          <p:nvPr>
            <p:ph type="sldNum" sz="quarter" idx="11"/>
          </p:nvPr>
        </p:nvSpPr>
        <p:spPr/>
        <p:txBody>
          <a:bodyPr/>
          <a:lstStyle/>
          <a:p>
            <a:pPr>
              <a:defRPr/>
            </a:pPr>
            <a:fld id="{09BF91C3-4DC8-4412-86BD-7EDA41606D7A}" type="slidenum">
              <a:rPr lang="en-US" altLang="en-US" smtClean="0"/>
              <a:pPr>
                <a:defRPr/>
              </a:pPr>
              <a:t>21</a:t>
            </a:fld>
            <a:endParaRPr lang="en-US" altLang="en-US"/>
          </a:p>
        </p:txBody>
      </p:sp>
      <p:sp>
        <p:nvSpPr>
          <p:cNvPr id="4" name="Footer Placeholder 3"/>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3303791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Early Work on Lifelong Learning</a:t>
            </a:r>
            <a:br>
              <a:rPr lang="en-US" dirty="0" smtClean="0"/>
            </a:br>
            <a:r>
              <a:rPr lang="en-US" sz="2800" dirty="0"/>
              <a:t>(</a:t>
            </a:r>
            <a:r>
              <a:rPr lang="en-US" sz="2800" dirty="0" err="1"/>
              <a:t>Thrun</a:t>
            </a:r>
            <a:r>
              <a:rPr lang="en-US" sz="2800" dirty="0"/>
              <a:t>, 1996b)</a:t>
            </a:r>
            <a:endParaRPr lang="en-US" dirty="0"/>
          </a:p>
        </p:txBody>
      </p:sp>
      <p:sp>
        <p:nvSpPr>
          <p:cNvPr id="3" name="Content Placeholder 2"/>
          <p:cNvSpPr>
            <a:spLocks noGrp="1"/>
          </p:cNvSpPr>
          <p:nvPr>
            <p:ph idx="1"/>
          </p:nvPr>
        </p:nvSpPr>
        <p:spPr/>
        <p:txBody>
          <a:bodyPr/>
          <a:lstStyle/>
          <a:p>
            <a:r>
              <a:rPr lang="en-US" dirty="0" smtClean="0">
                <a:solidFill>
                  <a:srgbClr val="0000FF"/>
                </a:solidFill>
              </a:rPr>
              <a:t>Concept learning tasks</a:t>
            </a:r>
            <a:r>
              <a:rPr lang="en-US" dirty="0" smtClean="0"/>
              <a:t>: The functions are learned </a:t>
            </a:r>
            <a:r>
              <a:rPr lang="en-US" dirty="0"/>
              <a:t>over the lifetime of the </a:t>
            </a:r>
            <a:r>
              <a:rPr lang="en-US" dirty="0" smtClean="0"/>
              <a:t>learner, </a:t>
            </a:r>
            <a:r>
              <a:rPr lang="en-US" i="1" dirty="0" smtClean="0"/>
              <a:t>f</a:t>
            </a:r>
            <a:r>
              <a:rPr lang="en-US" baseline="-25000" dirty="0" smtClean="0"/>
              <a:t>1</a:t>
            </a:r>
            <a:r>
              <a:rPr lang="en-US" dirty="0" smtClean="0"/>
              <a:t>, </a:t>
            </a:r>
            <a:r>
              <a:rPr lang="en-US" i="1" dirty="0" smtClean="0"/>
              <a:t>f</a:t>
            </a:r>
            <a:r>
              <a:rPr lang="en-US" baseline="-25000" dirty="0" smtClean="0"/>
              <a:t>2</a:t>
            </a:r>
            <a:r>
              <a:rPr lang="en-US" dirty="0" smtClean="0"/>
              <a:t>, </a:t>
            </a:r>
            <a:r>
              <a:rPr lang="en-US" i="1" dirty="0" smtClean="0"/>
              <a:t>f</a:t>
            </a:r>
            <a:r>
              <a:rPr lang="en-US" baseline="-25000" dirty="0"/>
              <a:t>3</a:t>
            </a:r>
            <a:r>
              <a:rPr lang="en-US" dirty="0" smtClean="0"/>
              <a:t>, … </a:t>
            </a:r>
            <a:r>
              <a:rPr lang="en-US" dirty="0" smtClean="0">
                <a:sym typeface="Symbol" panose="05050102010706020507" pitchFamily="18" charset="2"/>
              </a:rPr>
              <a:t> </a:t>
            </a:r>
            <a:r>
              <a:rPr lang="en-US" i="1" dirty="0" smtClean="0">
                <a:sym typeface="Symbol" panose="05050102010706020507" pitchFamily="18" charset="2"/>
              </a:rPr>
              <a:t>F</a:t>
            </a:r>
            <a:r>
              <a:rPr lang="en-US" dirty="0" smtClean="0">
                <a:sym typeface="Symbol" panose="05050102010706020507" pitchFamily="18" charset="2"/>
              </a:rPr>
              <a:t>.</a:t>
            </a:r>
            <a:r>
              <a:rPr lang="en-US" dirty="0" smtClean="0"/>
              <a:t> </a:t>
            </a:r>
            <a:endParaRPr lang="en-US" dirty="0"/>
          </a:p>
          <a:p>
            <a:r>
              <a:rPr lang="en-US" dirty="0" smtClean="0"/>
              <a:t>Each task: learn the function </a:t>
            </a:r>
            <a:r>
              <a:rPr lang="en-US" i="1" dirty="0" smtClean="0"/>
              <a:t>f: I</a:t>
            </a:r>
            <a:r>
              <a:rPr lang="en-US" dirty="0" smtClean="0"/>
              <a:t> </a:t>
            </a:r>
            <a:r>
              <a:rPr lang="en-US" dirty="0">
                <a:sym typeface="Symbol" panose="05050102010706020507" pitchFamily="18" charset="2"/>
              </a:rPr>
              <a:t></a:t>
            </a:r>
            <a:r>
              <a:rPr lang="en-US" dirty="0" smtClean="0"/>
              <a:t> {0, 1}. </a:t>
            </a:r>
            <a:r>
              <a:rPr lang="en-US" i="1" dirty="0" smtClean="0"/>
              <a:t>f</a:t>
            </a:r>
            <a:r>
              <a:rPr lang="en-US" dirty="0" smtClean="0"/>
              <a:t>(x)=1 means x is a particular concept.</a:t>
            </a:r>
            <a:endParaRPr lang="en-US" dirty="0"/>
          </a:p>
          <a:p>
            <a:pPr lvl="1"/>
            <a:r>
              <a:rPr lang="en-US" dirty="0" smtClean="0"/>
              <a:t>For example, </a:t>
            </a:r>
            <a:r>
              <a:rPr lang="en-US" i="1" dirty="0" err="1" smtClean="0"/>
              <a:t>f</a:t>
            </a:r>
            <a:r>
              <a:rPr lang="en-US" i="1" baseline="-25000" dirty="0" err="1" smtClean="0"/>
              <a:t>dog</a:t>
            </a:r>
            <a:r>
              <a:rPr lang="en-US" dirty="0" smtClean="0"/>
              <a:t>(x)=1 means x is a dog.</a:t>
            </a:r>
          </a:p>
          <a:p>
            <a:r>
              <a:rPr lang="en-US" dirty="0" smtClean="0"/>
              <a:t>For </a:t>
            </a:r>
            <a:r>
              <a:rPr lang="en-US" i="1" dirty="0" smtClean="0"/>
              <a:t>n</a:t>
            </a:r>
            <a:r>
              <a:rPr lang="en-US" dirty="0" smtClean="0"/>
              <a:t>th task, we have its training data X</a:t>
            </a:r>
          </a:p>
          <a:p>
            <a:pPr lvl="1"/>
            <a:r>
              <a:rPr lang="en-US" dirty="0" smtClean="0"/>
              <a:t>Also the training data </a:t>
            </a:r>
            <a:r>
              <a:rPr lang="en-US" i="1" dirty="0" err="1" smtClean="0"/>
              <a:t>X</a:t>
            </a:r>
            <a:r>
              <a:rPr lang="en-US" i="1" baseline="-25000" dirty="0" err="1" smtClean="0"/>
              <a:t>k</a:t>
            </a:r>
            <a:r>
              <a:rPr lang="en-US" dirty="0" smtClean="0"/>
              <a:t> of </a:t>
            </a:r>
            <a:r>
              <a:rPr lang="en-US" i="1" dirty="0" smtClean="0"/>
              <a:t>k</a:t>
            </a:r>
            <a:r>
              <a:rPr lang="en-US" dirty="0" smtClean="0"/>
              <a:t> =1 , 2, …, </a:t>
            </a:r>
            <a:r>
              <a:rPr lang="en-US" i="1" dirty="0" smtClean="0"/>
              <a:t>n</a:t>
            </a:r>
            <a:r>
              <a:rPr lang="en-US" dirty="0" smtClean="0"/>
              <a:t>-1 tasks.</a:t>
            </a:r>
            <a:endParaRPr lang="en-US" dirty="0"/>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22</a:t>
            </a:fld>
            <a:endParaRPr lang="en-US" altLang="en-US"/>
          </a:p>
        </p:txBody>
      </p:sp>
      <p:sp>
        <p:nvSpPr>
          <p:cNvPr id="6" name="Footer Placeholder 5"/>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42069140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Intuition</a:t>
            </a:r>
          </a:p>
        </p:txBody>
      </p:sp>
      <p:sp>
        <p:nvSpPr>
          <p:cNvPr id="3" name="Content Placeholder 2"/>
          <p:cNvSpPr>
            <a:spLocks noGrp="1"/>
          </p:cNvSpPr>
          <p:nvPr>
            <p:ph idx="1"/>
          </p:nvPr>
        </p:nvSpPr>
        <p:spPr/>
        <p:txBody>
          <a:bodyPr/>
          <a:lstStyle/>
          <a:p>
            <a:r>
              <a:rPr lang="en-US" dirty="0" smtClean="0"/>
              <a:t>The paper proposed a few approaches based on two learning algorithms,</a:t>
            </a:r>
          </a:p>
          <a:p>
            <a:pPr lvl="1"/>
            <a:r>
              <a:rPr lang="en-US" dirty="0" smtClean="0"/>
              <a:t>Memory-based, e.g., </a:t>
            </a:r>
            <a:r>
              <a:rPr lang="en-US" dirty="0" err="1" smtClean="0"/>
              <a:t>kNN</a:t>
            </a:r>
            <a:r>
              <a:rPr lang="en-US" dirty="0" smtClean="0"/>
              <a:t> or </a:t>
            </a:r>
            <a:r>
              <a:rPr lang="en-US" dirty="0" err="1" smtClean="0"/>
              <a:t>shepard’s</a:t>
            </a:r>
            <a:r>
              <a:rPr lang="en-US" dirty="0" smtClean="0"/>
              <a:t> method</a:t>
            </a:r>
          </a:p>
          <a:p>
            <a:pPr lvl="1"/>
            <a:r>
              <a:rPr lang="en-US" dirty="0" smtClean="0"/>
              <a:t>Neural networks</a:t>
            </a:r>
          </a:p>
          <a:p>
            <a:r>
              <a:rPr lang="en-US" dirty="0" smtClean="0">
                <a:solidFill>
                  <a:srgbClr val="0000FF"/>
                </a:solidFill>
              </a:rPr>
              <a:t>Intuition</a:t>
            </a:r>
            <a:r>
              <a:rPr lang="en-US" dirty="0" smtClean="0"/>
              <a:t>: when we learn </a:t>
            </a:r>
            <a:r>
              <a:rPr lang="en-US" i="1" dirty="0" err="1" smtClean="0"/>
              <a:t>f</a:t>
            </a:r>
            <a:r>
              <a:rPr lang="en-US" i="1" baseline="-25000" dirty="0" err="1" smtClean="0"/>
              <a:t>dog</a:t>
            </a:r>
            <a:r>
              <a:rPr lang="en-US" dirty="0" smtClean="0"/>
              <a:t>(x), we can use functions or knowledge learned from previous tasks, such as </a:t>
            </a:r>
            <a:r>
              <a:rPr lang="en-US" i="1" dirty="0" err="1" smtClean="0"/>
              <a:t>f</a:t>
            </a:r>
            <a:r>
              <a:rPr lang="en-US" i="1" baseline="-25000" dirty="0" err="1" smtClean="0"/>
              <a:t>cat</a:t>
            </a:r>
            <a:r>
              <a:rPr lang="en-US" dirty="0" smtClean="0"/>
              <a:t>(x), </a:t>
            </a:r>
            <a:r>
              <a:rPr lang="en-US" i="1" dirty="0" err="1" smtClean="0"/>
              <a:t>f</a:t>
            </a:r>
            <a:r>
              <a:rPr lang="en-US" i="1" baseline="-25000" dirty="0" err="1" smtClean="0"/>
              <a:t>bird</a:t>
            </a:r>
            <a:r>
              <a:rPr lang="en-US" dirty="0" smtClean="0"/>
              <a:t>(x), </a:t>
            </a:r>
            <a:r>
              <a:rPr lang="en-US" i="1" dirty="0" err="1" smtClean="0"/>
              <a:t>f</a:t>
            </a:r>
            <a:r>
              <a:rPr lang="en-US" i="1" baseline="-25000" dirty="0" err="1" smtClean="0"/>
              <a:t>tree</a:t>
            </a:r>
            <a:r>
              <a:rPr lang="en-US" dirty="0" smtClean="0"/>
              <a:t>(x), etc.</a:t>
            </a:r>
          </a:p>
          <a:p>
            <a:pPr lvl="1">
              <a:spcBef>
                <a:spcPts val="1200"/>
              </a:spcBef>
            </a:pPr>
            <a:r>
              <a:rPr lang="en-US" dirty="0" smtClean="0"/>
              <a:t>Data for </a:t>
            </a:r>
            <a:r>
              <a:rPr lang="en-US" dirty="0" err="1" smtClean="0"/>
              <a:t>f</a:t>
            </a:r>
            <a:r>
              <a:rPr lang="en-US" baseline="-25000" dirty="0" err="1" smtClean="0"/>
              <a:t>cat</a:t>
            </a:r>
            <a:r>
              <a:rPr lang="en-US" dirty="0" smtClean="0"/>
              <a:t>(X</a:t>
            </a:r>
            <a:r>
              <a:rPr lang="en-US" dirty="0"/>
              <a:t>), </a:t>
            </a:r>
            <a:r>
              <a:rPr lang="en-US" dirty="0" err="1"/>
              <a:t>f</a:t>
            </a:r>
            <a:r>
              <a:rPr lang="en-US" baseline="-25000" dirty="0" err="1"/>
              <a:t>bird</a:t>
            </a:r>
            <a:r>
              <a:rPr lang="en-US" dirty="0"/>
              <a:t>(X), </a:t>
            </a:r>
            <a:r>
              <a:rPr lang="en-US" dirty="0" err="1"/>
              <a:t>f</a:t>
            </a:r>
            <a:r>
              <a:rPr lang="en-US" baseline="-25000" dirty="0" err="1"/>
              <a:t>tree</a:t>
            </a:r>
            <a:r>
              <a:rPr lang="en-US" dirty="0"/>
              <a:t>(X</a:t>
            </a:r>
            <a:r>
              <a:rPr lang="en-US" dirty="0" smtClean="0"/>
              <a:t>)… are </a:t>
            </a:r>
            <a:r>
              <a:rPr lang="en-US" dirty="0" smtClean="0">
                <a:solidFill>
                  <a:srgbClr val="FF0000"/>
                </a:solidFill>
              </a:rPr>
              <a:t>support sets</a:t>
            </a:r>
            <a:r>
              <a:rPr lang="en-US" dirty="0" smtClean="0"/>
              <a:t>.</a:t>
            </a:r>
          </a:p>
          <a:p>
            <a:pPr lvl="1"/>
            <a:endParaRPr lang="en-US" dirty="0" smtClean="0"/>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23</a:t>
            </a:fld>
            <a:endParaRPr lang="en-US" altLang="en-US"/>
          </a:p>
        </p:txBody>
      </p:sp>
      <p:sp>
        <p:nvSpPr>
          <p:cNvPr id="6" name="Footer Placeholder 5"/>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23167172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based Lifelong Learning</a:t>
            </a:r>
            <a:endParaRPr lang="en-US" dirty="0"/>
          </a:p>
        </p:txBody>
      </p:sp>
      <p:sp>
        <p:nvSpPr>
          <p:cNvPr id="3" name="Content Placeholder 2"/>
          <p:cNvSpPr>
            <a:spLocks noGrp="1"/>
          </p:cNvSpPr>
          <p:nvPr>
            <p:ph idx="1"/>
          </p:nvPr>
        </p:nvSpPr>
        <p:spPr>
          <a:xfrm>
            <a:off x="609600" y="1488022"/>
            <a:ext cx="10972800" cy="4713287"/>
          </a:xfrm>
        </p:spPr>
        <p:txBody>
          <a:bodyPr/>
          <a:lstStyle/>
          <a:p>
            <a:r>
              <a:rPr lang="en-US" dirty="0" smtClean="0"/>
              <a:t>First method: use the support sets to learn a new representation, or function</a:t>
            </a:r>
          </a:p>
          <a:p>
            <a:pPr marL="0" indent="0">
              <a:buNone/>
            </a:pPr>
            <a:r>
              <a:rPr lang="en-US" dirty="0" smtClean="0"/>
              <a:t>	g: </a:t>
            </a:r>
            <a:r>
              <a:rPr lang="en-US" i="1" dirty="0" smtClean="0"/>
              <a:t>I</a:t>
            </a:r>
            <a:r>
              <a:rPr lang="en-US" dirty="0" smtClean="0"/>
              <a:t> </a:t>
            </a:r>
            <a:r>
              <a:rPr lang="en-US" dirty="0" smtClean="0">
                <a:sym typeface="Symbol" panose="05050102010706020507" pitchFamily="18" charset="2"/>
              </a:rPr>
              <a:t></a:t>
            </a:r>
            <a:r>
              <a:rPr lang="en-US" dirty="0" smtClean="0"/>
              <a:t> </a:t>
            </a:r>
            <a:r>
              <a:rPr lang="en-US" i="1" dirty="0" smtClean="0"/>
              <a:t>I’</a:t>
            </a:r>
          </a:p>
          <a:p>
            <a:pPr lvl="1"/>
            <a:r>
              <a:rPr lang="en-US" dirty="0" smtClean="0"/>
              <a:t>which </a:t>
            </a:r>
            <a:r>
              <a:rPr lang="en-US" dirty="0" smtClean="0">
                <a:solidFill>
                  <a:srgbClr val="0000FF"/>
                </a:solidFill>
              </a:rPr>
              <a:t>maps input vectors to a new space</a:t>
            </a:r>
            <a:r>
              <a:rPr lang="en-US" dirty="0" smtClean="0"/>
              <a:t>. The new space is the input space for the final </a:t>
            </a:r>
            <a:r>
              <a:rPr lang="en-US" i="1" dirty="0" err="1" smtClean="0"/>
              <a:t>k</a:t>
            </a:r>
            <a:r>
              <a:rPr lang="en-US" dirty="0" err="1" smtClean="0"/>
              <a:t>NN</a:t>
            </a:r>
            <a:endParaRPr lang="en-US" dirty="0" smtClean="0"/>
          </a:p>
          <a:p>
            <a:pPr lvl="1"/>
            <a:r>
              <a:rPr lang="en-US" dirty="0" smtClean="0"/>
              <a:t>Adjust </a:t>
            </a:r>
            <a:r>
              <a:rPr lang="en-US" i="1" dirty="0" smtClean="0"/>
              <a:t>g</a:t>
            </a:r>
            <a:r>
              <a:rPr lang="en-US" dirty="0" smtClean="0"/>
              <a:t> to </a:t>
            </a:r>
            <a:r>
              <a:rPr lang="en-US" dirty="0" smtClean="0">
                <a:solidFill>
                  <a:srgbClr val="0000FF"/>
                </a:solidFill>
              </a:rPr>
              <a:t>minimize</a:t>
            </a:r>
            <a:r>
              <a:rPr lang="en-US" dirty="0" smtClean="0"/>
              <a:t> the energy function</a:t>
            </a:r>
          </a:p>
          <a:p>
            <a:pPr lvl="1"/>
            <a:endParaRPr lang="en-US" dirty="0"/>
          </a:p>
          <a:p>
            <a:pPr lvl="1"/>
            <a:endParaRPr lang="en-US" dirty="0" smtClean="0"/>
          </a:p>
          <a:p>
            <a:pPr lvl="1"/>
            <a:r>
              <a:rPr lang="en-US" dirty="0" smtClean="0"/>
              <a:t>g is a neural network, trained with Back-Prop. </a:t>
            </a:r>
            <a:r>
              <a:rPr lang="en-US" dirty="0" err="1" smtClean="0"/>
              <a:t>kNN</a:t>
            </a:r>
            <a:r>
              <a:rPr lang="en-US" dirty="0" smtClean="0"/>
              <a:t> is then applied for the </a:t>
            </a:r>
            <a:r>
              <a:rPr lang="en-US" i="1" dirty="0" smtClean="0"/>
              <a:t>n</a:t>
            </a:r>
            <a:r>
              <a:rPr lang="en-US" dirty="0" smtClean="0"/>
              <a:t>th (new) task</a:t>
            </a:r>
            <a:endParaRPr lang="en-US" dirty="0"/>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24</a:t>
            </a:fld>
            <a:endParaRPr lang="en-US" altLang="en-US"/>
          </a:p>
        </p:txBody>
      </p:sp>
      <p:pic>
        <p:nvPicPr>
          <p:cNvPr id="8" name="Picture 7"/>
          <p:cNvPicPr>
            <a:picLocks noChangeAspect="1"/>
          </p:cNvPicPr>
          <p:nvPr/>
        </p:nvPicPr>
        <p:blipFill>
          <a:blip r:embed="rId3"/>
          <a:stretch>
            <a:fillRect/>
          </a:stretch>
        </p:blipFill>
        <p:spPr>
          <a:xfrm>
            <a:off x="1522413" y="4365104"/>
            <a:ext cx="9144000" cy="1027328"/>
          </a:xfrm>
          <a:prstGeom prst="rect">
            <a:avLst/>
          </a:prstGeom>
        </p:spPr>
      </p:pic>
      <p:sp>
        <p:nvSpPr>
          <p:cNvPr id="6" name="Footer Placeholder 5"/>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20842837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 Method</a:t>
            </a:r>
            <a:endParaRPr lang="en-US" dirty="0"/>
          </a:p>
        </p:txBody>
      </p:sp>
      <p:sp>
        <p:nvSpPr>
          <p:cNvPr id="3" name="Content Placeholder 2"/>
          <p:cNvSpPr>
            <a:spLocks noGrp="1"/>
          </p:cNvSpPr>
          <p:nvPr>
            <p:ph idx="1"/>
          </p:nvPr>
        </p:nvSpPr>
        <p:spPr>
          <a:xfrm>
            <a:off x="609600" y="1600201"/>
            <a:ext cx="10972800" cy="4530725"/>
          </a:xfrm>
        </p:spPr>
        <p:txBody>
          <a:bodyPr/>
          <a:lstStyle/>
          <a:p>
            <a:r>
              <a:rPr lang="en-US" dirty="0" smtClean="0"/>
              <a:t>It learns a distance function using support sets</a:t>
            </a:r>
          </a:p>
          <a:p>
            <a:pPr marL="344487" lvl="1" indent="0">
              <a:buNone/>
            </a:pPr>
            <a:r>
              <a:rPr lang="en-US" dirty="0" smtClean="0"/>
              <a:t>     d: </a:t>
            </a:r>
            <a:r>
              <a:rPr lang="en-US" i="1" dirty="0" smtClean="0"/>
              <a:t>I</a:t>
            </a:r>
            <a:r>
              <a:rPr lang="en-US" dirty="0" smtClean="0"/>
              <a:t> </a:t>
            </a:r>
            <a:r>
              <a:rPr lang="en-US" dirty="0" smtClean="0">
                <a:sym typeface="Symbol" panose="05050102010706020507" pitchFamily="18" charset="2"/>
              </a:rPr>
              <a:t></a:t>
            </a:r>
            <a:r>
              <a:rPr lang="en-US" dirty="0" smtClean="0"/>
              <a:t> </a:t>
            </a:r>
            <a:r>
              <a:rPr lang="en-US" i="1" dirty="0" smtClean="0"/>
              <a:t>I </a:t>
            </a:r>
            <a:r>
              <a:rPr lang="en-US" i="1" dirty="0" smtClean="0">
                <a:sym typeface="Symbol" panose="05050102010706020507" pitchFamily="18" charset="2"/>
              </a:rPr>
              <a:t> </a:t>
            </a:r>
            <a:r>
              <a:rPr lang="en-US" dirty="0" smtClean="0">
                <a:sym typeface="Symbol" panose="05050102010706020507" pitchFamily="18" charset="2"/>
              </a:rPr>
              <a:t>[0, 1]</a:t>
            </a:r>
          </a:p>
          <a:p>
            <a:pPr lvl="1"/>
            <a:r>
              <a:rPr lang="en-US" dirty="0" smtClean="0">
                <a:sym typeface="Symbol" panose="05050102010706020507" pitchFamily="18" charset="2"/>
              </a:rPr>
              <a:t>It takes two input vectors x and x’ from a pair of examples &lt;x, y&gt;, &lt;x’, y’&gt; of the same support set </a:t>
            </a:r>
            <a:r>
              <a:rPr lang="en-US" i="1" dirty="0" err="1" smtClean="0">
                <a:sym typeface="Symbol" panose="05050102010706020507" pitchFamily="18" charset="2"/>
              </a:rPr>
              <a:t>X</a:t>
            </a:r>
            <a:r>
              <a:rPr lang="en-US" i="1" baseline="-25000" dirty="0" err="1" smtClean="0">
                <a:sym typeface="Symbol" panose="05050102010706020507" pitchFamily="18" charset="2"/>
              </a:rPr>
              <a:t>k</a:t>
            </a:r>
            <a:r>
              <a:rPr lang="en-US" dirty="0" smtClean="0">
                <a:sym typeface="Symbol" panose="05050102010706020507" pitchFamily="18" charset="2"/>
              </a:rPr>
              <a:t> (</a:t>
            </a:r>
            <a:r>
              <a:rPr lang="en-US" i="1" dirty="0" smtClean="0">
                <a:sym typeface="Symbol" panose="05050102010706020507" pitchFamily="18" charset="2"/>
              </a:rPr>
              <a:t>k</a:t>
            </a:r>
            <a:r>
              <a:rPr lang="en-US" dirty="0" smtClean="0">
                <a:sym typeface="Symbol" panose="05050102010706020507" pitchFamily="18" charset="2"/>
              </a:rPr>
              <a:t> = 1, 2, , …, </a:t>
            </a:r>
            <a:r>
              <a:rPr lang="en-US" i="1" dirty="0" smtClean="0">
                <a:sym typeface="Symbol" panose="05050102010706020507" pitchFamily="18" charset="2"/>
              </a:rPr>
              <a:t>n</a:t>
            </a:r>
            <a:r>
              <a:rPr lang="en-US" dirty="0" smtClean="0">
                <a:sym typeface="Symbol" panose="05050102010706020507" pitchFamily="18" charset="2"/>
              </a:rPr>
              <a:t>-1)</a:t>
            </a:r>
          </a:p>
          <a:p>
            <a:pPr lvl="1"/>
            <a:r>
              <a:rPr lang="en-US" dirty="0">
                <a:sym typeface="Symbol" panose="05050102010706020507" pitchFamily="18" charset="2"/>
              </a:rPr>
              <a:t>d is trained with neural network using back-prop, and used as a general distance function </a:t>
            </a:r>
            <a:endParaRPr lang="en-US" dirty="0" smtClean="0">
              <a:sym typeface="Symbol" panose="05050102010706020507" pitchFamily="18" charset="2"/>
            </a:endParaRPr>
          </a:p>
          <a:p>
            <a:pPr lvl="1"/>
            <a:r>
              <a:rPr lang="en-US" dirty="0" smtClean="0">
                <a:sym typeface="Symbol" panose="05050102010706020507" pitchFamily="18" charset="2"/>
              </a:rPr>
              <a:t>Training examples are:</a:t>
            </a:r>
          </a:p>
          <a:p>
            <a:pPr lvl="1"/>
            <a:endParaRPr lang="en-US" dirty="0">
              <a:sym typeface="Symbol" panose="05050102010706020507" pitchFamily="18" charset="2"/>
            </a:endParaRPr>
          </a:p>
          <a:p>
            <a:pPr lvl="1"/>
            <a:endParaRPr lang="en-US" dirty="0" smtClean="0">
              <a:sym typeface="Symbol" panose="05050102010706020507" pitchFamily="18" charset="2"/>
            </a:endParaRPr>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25</a:t>
            </a:fld>
            <a:endParaRPr lang="en-US" altLang="en-US"/>
          </a:p>
        </p:txBody>
      </p:sp>
      <p:pic>
        <p:nvPicPr>
          <p:cNvPr id="6" name="Picture 5"/>
          <p:cNvPicPr>
            <a:picLocks noChangeAspect="1"/>
          </p:cNvPicPr>
          <p:nvPr/>
        </p:nvPicPr>
        <p:blipFill>
          <a:blip r:embed="rId2"/>
          <a:stretch>
            <a:fillRect/>
          </a:stretch>
        </p:blipFill>
        <p:spPr>
          <a:xfrm>
            <a:off x="2999656" y="5013176"/>
            <a:ext cx="6372200" cy="927132"/>
          </a:xfrm>
          <a:prstGeom prst="rect">
            <a:avLst/>
          </a:prstGeom>
        </p:spPr>
      </p:pic>
      <p:sp>
        <p:nvSpPr>
          <p:cNvPr id="7" name="Footer Placeholder 6"/>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41214565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Decision</a:t>
            </a:r>
            <a:endParaRPr lang="en-US" dirty="0"/>
          </a:p>
        </p:txBody>
      </p:sp>
      <p:sp>
        <p:nvSpPr>
          <p:cNvPr id="3" name="Content Placeholder 2"/>
          <p:cNvSpPr>
            <a:spLocks noGrp="1"/>
          </p:cNvSpPr>
          <p:nvPr>
            <p:ph idx="1"/>
          </p:nvPr>
        </p:nvSpPr>
        <p:spPr/>
        <p:txBody>
          <a:bodyPr/>
          <a:lstStyle/>
          <a:p>
            <a:r>
              <a:rPr lang="en-US" dirty="0" smtClean="0"/>
              <a:t>Given the new task training set </a:t>
            </a:r>
            <a:r>
              <a:rPr lang="en-US" i="1" dirty="0" err="1" smtClean="0"/>
              <a:t>X</a:t>
            </a:r>
            <a:r>
              <a:rPr lang="en-US" i="1" baseline="-25000" dirty="0" err="1" smtClean="0"/>
              <a:t>n</a:t>
            </a:r>
            <a:r>
              <a:rPr lang="en-US" dirty="0" smtClean="0"/>
              <a:t> and a test vector x, for each +</a:t>
            </a:r>
            <a:r>
              <a:rPr lang="en-US" dirty="0" err="1" smtClean="0"/>
              <a:t>ve</a:t>
            </a:r>
            <a:r>
              <a:rPr lang="en-US" dirty="0" smtClean="0"/>
              <a:t> example, (x’, </a:t>
            </a:r>
            <a:r>
              <a:rPr lang="en-US" dirty="0" err="1" smtClean="0"/>
              <a:t>y’</a:t>
            </a:r>
            <a:r>
              <a:rPr lang="en-US" dirty="0" smtClean="0"/>
              <a:t>=1)</a:t>
            </a:r>
            <a:r>
              <a:rPr lang="en-US" dirty="0" smtClean="0">
                <a:sym typeface="Symbol" panose="05050102010706020507" pitchFamily="18" charset="2"/>
              </a:rPr>
              <a:t></a:t>
            </a:r>
            <a:r>
              <a:rPr lang="en-US" i="1" dirty="0" err="1" smtClean="0"/>
              <a:t>X</a:t>
            </a:r>
            <a:r>
              <a:rPr lang="en-US" i="1" baseline="-25000" dirty="0" err="1" smtClean="0"/>
              <a:t>n</a:t>
            </a:r>
            <a:r>
              <a:rPr lang="en-US" dirty="0" smtClean="0"/>
              <a:t>, </a:t>
            </a:r>
          </a:p>
          <a:p>
            <a:pPr lvl="1"/>
            <a:r>
              <a:rPr lang="en-US" dirty="0" smtClean="0"/>
              <a:t>d(x, x’) is the probability that x is a member of the target concept. </a:t>
            </a:r>
            <a:endParaRPr lang="en-US" dirty="0"/>
          </a:p>
          <a:p>
            <a:r>
              <a:rPr lang="en-US" dirty="0" smtClean="0"/>
              <a:t>Decision is made by using votes from positive examples, &lt;x</a:t>
            </a:r>
            <a:r>
              <a:rPr lang="en-US" baseline="-25000" dirty="0" smtClean="0"/>
              <a:t>1</a:t>
            </a:r>
            <a:r>
              <a:rPr lang="en-US" dirty="0" smtClean="0"/>
              <a:t>, 1&gt;, &lt;x</a:t>
            </a:r>
            <a:r>
              <a:rPr lang="en-US" baseline="-25000" dirty="0" smtClean="0"/>
              <a:t>2</a:t>
            </a:r>
            <a:r>
              <a:rPr lang="en-US" dirty="0" smtClean="0"/>
              <a:t>, 1&gt;, … </a:t>
            </a:r>
            <a:r>
              <a:rPr lang="en-US" dirty="0">
                <a:sym typeface="Symbol" panose="05050102010706020507" pitchFamily="18" charset="2"/>
              </a:rPr>
              <a:t></a:t>
            </a:r>
            <a:r>
              <a:rPr lang="en-US" i="1" dirty="0" err="1"/>
              <a:t>X</a:t>
            </a:r>
            <a:r>
              <a:rPr lang="en-US" i="1" baseline="-25000" dirty="0" err="1"/>
              <a:t>n</a:t>
            </a:r>
            <a:r>
              <a:rPr lang="en-US" i="1" baseline="-25000" dirty="0"/>
              <a:t> </a:t>
            </a:r>
            <a:r>
              <a:rPr lang="en-US" dirty="0" smtClean="0"/>
              <a:t>combined with Bayes’ rule</a:t>
            </a:r>
          </a:p>
          <a:p>
            <a:endParaRPr lang="en-US" dirty="0"/>
          </a:p>
          <a:p>
            <a:endParaRPr lang="en-US" dirty="0" smtClean="0"/>
          </a:p>
          <a:p>
            <a:endParaRPr lang="en-US" dirty="0"/>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26</a:t>
            </a:fld>
            <a:endParaRPr lang="en-US" altLang="en-US"/>
          </a:p>
        </p:txBody>
      </p:sp>
      <p:pic>
        <p:nvPicPr>
          <p:cNvPr id="9" name="Picture 8"/>
          <p:cNvPicPr>
            <a:picLocks noChangeAspect="1"/>
          </p:cNvPicPr>
          <p:nvPr/>
        </p:nvPicPr>
        <p:blipFill>
          <a:blip r:embed="rId2"/>
          <a:stretch>
            <a:fillRect/>
          </a:stretch>
        </p:blipFill>
        <p:spPr>
          <a:xfrm>
            <a:off x="2675620" y="4473116"/>
            <a:ext cx="6487957" cy="1241050"/>
          </a:xfrm>
          <a:prstGeom prst="rect">
            <a:avLst/>
          </a:prstGeom>
        </p:spPr>
      </p:pic>
      <p:sp>
        <p:nvSpPr>
          <p:cNvPr id="6" name="Footer Placeholder 5"/>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13385722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 approaches</a:t>
            </a:r>
            <a:endParaRPr lang="en-US" dirty="0"/>
          </a:p>
        </p:txBody>
      </p:sp>
      <p:sp>
        <p:nvSpPr>
          <p:cNvPr id="3" name="Content Placeholder 2"/>
          <p:cNvSpPr>
            <a:spLocks noGrp="1"/>
          </p:cNvSpPr>
          <p:nvPr>
            <p:ph idx="1"/>
          </p:nvPr>
        </p:nvSpPr>
        <p:spPr>
          <a:xfrm>
            <a:off x="695400" y="1484785"/>
            <a:ext cx="10693188" cy="4713287"/>
          </a:xfrm>
        </p:spPr>
        <p:txBody>
          <a:bodyPr/>
          <a:lstStyle/>
          <a:p>
            <a:r>
              <a:rPr lang="en-US" sz="2800" dirty="0"/>
              <a:t>Approach 1: based on that in (</a:t>
            </a:r>
            <a:r>
              <a:rPr lang="en-US" sz="2800" dirty="0" err="1"/>
              <a:t>Caruana</a:t>
            </a:r>
            <a:r>
              <a:rPr lang="en-US" sz="2800" dirty="0"/>
              <a:t>, 1993, 1997), which is actually a batch multitask learning approach.</a:t>
            </a:r>
          </a:p>
          <a:p>
            <a:pPr lvl="1"/>
            <a:r>
              <a:rPr lang="en-US" dirty="0"/>
              <a:t>S</a:t>
            </a:r>
            <a:r>
              <a:rPr lang="en-US" dirty="0" smtClean="0"/>
              <a:t>imultaneously minimize the error </a:t>
            </a:r>
            <a:r>
              <a:rPr lang="en-US" dirty="0"/>
              <a:t>on both the support </a:t>
            </a:r>
            <a:r>
              <a:rPr lang="en-US" dirty="0" smtClean="0"/>
              <a:t>sets {</a:t>
            </a:r>
            <a:r>
              <a:rPr lang="en-US" i="1" dirty="0" err="1" smtClean="0"/>
              <a:t>X</a:t>
            </a:r>
            <a:r>
              <a:rPr lang="en-US" i="1" baseline="-25000" dirty="0" err="1" smtClean="0"/>
              <a:t>k</a:t>
            </a:r>
            <a:r>
              <a:rPr lang="en-US" dirty="0" smtClean="0"/>
              <a:t>} and </a:t>
            </a:r>
            <a:r>
              <a:rPr lang="en-US" dirty="0"/>
              <a:t>the training </a:t>
            </a:r>
            <a:r>
              <a:rPr lang="en-US" dirty="0" smtClean="0"/>
              <a:t>set </a:t>
            </a:r>
            <a:r>
              <a:rPr lang="en-US" i="1" dirty="0" err="1" smtClean="0"/>
              <a:t>X</a:t>
            </a:r>
            <a:r>
              <a:rPr lang="en-US" i="1" baseline="-25000" dirty="0" err="1" smtClean="0"/>
              <a:t>n</a:t>
            </a:r>
            <a:endParaRPr lang="en-US" i="1" baseline="-25000" dirty="0"/>
          </a:p>
          <a:p>
            <a:pPr marL="344487" lvl="1" indent="0">
              <a:buNone/>
            </a:pPr>
            <a:endParaRPr lang="en-US" i="1" baseline="-25000" dirty="0" smtClean="0"/>
          </a:p>
          <a:p>
            <a:pPr marL="344487" lvl="1" indent="0">
              <a:buNone/>
            </a:pPr>
            <a:endParaRPr lang="en-US" i="1" baseline="-25000" dirty="0" smtClean="0"/>
          </a:p>
          <a:p>
            <a:pPr>
              <a:spcBef>
                <a:spcPts val="3000"/>
              </a:spcBef>
            </a:pPr>
            <a:r>
              <a:rPr lang="en-US" sz="2800" dirty="0"/>
              <a:t>Approach 2: an </a:t>
            </a:r>
            <a:r>
              <a:rPr lang="en-US" sz="2800" i="1" dirty="0"/>
              <a:t>explanation-based neural network (EBNN)</a:t>
            </a:r>
            <a:r>
              <a:rPr lang="en-US" sz="2800" dirty="0"/>
              <a:t> </a:t>
            </a:r>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27</a:t>
            </a:fld>
            <a:endParaRPr lang="en-US" altLang="en-US"/>
          </a:p>
        </p:txBody>
      </p:sp>
      <p:sp>
        <p:nvSpPr>
          <p:cNvPr id="6" name="Footer Placeholder 5"/>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10760317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 approaches</a:t>
            </a:r>
            <a:endParaRPr lang="en-US" dirty="0"/>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28</a:t>
            </a:fld>
            <a:endParaRPr lang="en-US" altLang="en-US"/>
          </a:p>
        </p:txBody>
      </p:sp>
      <p:pic>
        <p:nvPicPr>
          <p:cNvPr id="6" name="Picture 5"/>
          <p:cNvPicPr>
            <a:picLocks noChangeAspect="1"/>
          </p:cNvPicPr>
          <p:nvPr/>
        </p:nvPicPr>
        <p:blipFill>
          <a:blip r:embed="rId2"/>
          <a:stretch>
            <a:fillRect/>
          </a:stretch>
        </p:blipFill>
        <p:spPr>
          <a:xfrm>
            <a:off x="911424" y="1988840"/>
            <a:ext cx="5616624" cy="2662368"/>
          </a:xfrm>
          <a:prstGeom prst="rect">
            <a:avLst/>
          </a:prstGeom>
        </p:spPr>
      </p:pic>
      <p:pic>
        <p:nvPicPr>
          <p:cNvPr id="9" name="Picture 8"/>
          <p:cNvPicPr>
            <a:picLocks noChangeAspect="1"/>
          </p:cNvPicPr>
          <p:nvPr/>
        </p:nvPicPr>
        <p:blipFill>
          <a:blip r:embed="rId3"/>
          <a:stretch>
            <a:fillRect/>
          </a:stretch>
        </p:blipFill>
        <p:spPr>
          <a:xfrm>
            <a:off x="7572164" y="1772816"/>
            <a:ext cx="3687363" cy="3567224"/>
          </a:xfrm>
          <a:prstGeom prst="rect">
            <a:avLst/>
          </a:prstGeom>
        </p:spPr>
      </p:pic>
      <p:sp>
        <p:nvSpPr>
          <p:cNvPr id="3" name="Footer Placeholder 2"/>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27291896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29</a:t>
            </a:fld>
            <a:endParaRPr lang="en-US" altLang="en-US"/>
          </a:p>
        </p:txBody>
      </p:sp>
      <p:pic>
        <p:nvPicPr>
          <p:cNvPr id="6" name="Picture 5"/>
          <p:cNvPicPr>
            <a:picLocks noChangeAspect="1"/>
          </p:cNvPicPr>
          <p:nvPr/>
        </p:nvPicPr>
        <p:blipFill>
          <a:blip r:embed="rId2"/>
          <a:stretch>
            <a:fillRect/>
          </a:stretch>
        </p:blipFill>
        <p:spPr>
          <a:xfrm>
            <a:off x="1091444" y="1520788"/>
            <a:ext cx="9976523" cy="4198651"/>
          </a:xfrm>
          <a:prstGeom prst="rect">
            <a:avLst/>
          </a:prstGeom>
        </p:spPr>
      </p:pic>
      <p:sp>
        <p:nvSpPr>
          <p:cNvPr id="3" name="Footer Placeholder 2"/>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34893706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a:t>
            </a:r>
            <a:endParaRPr lang="en-US" dirty="0"/>
          </a:p>
        </p:txBody>
      </p:sp>
      <p:sp>
        <p:nvSpPr>
          <p:cNvPr id="3" name="Content Placeholder 2"/>
          <p:cNvSpPr>
            <a:spLocks noGrp="1"/>
          </p:cNvSpPr>
          <p:nvPr>
            <p:ph idx="1"/>
          </p:nvPr>
        </p:nvSpPr>
        <p:spPr>
          <a:xfrm>
            <a:off x="695400" y="1600201"/>
            <a:ext cx="10887000" cy="4530725"/>
          </a:xfrm>
        </p:spPr>
        <p:txBody>
          <a:bodyPr/>
          <a:lstStyle/>
          <a:p>
            <a:r>
              <a:rPr lang="en-US" dirty="0" smtClean="0"/>
              <a:t>Have you ever been given 1000 </a:t>
            </a:r>
            <a:r>
              <a:rPr lang="en-US" dirty="0" smtClean="0"/>
              <a:t>positive and 1000 negative online reviews and </a:t>
            </a:r>
            <a:r>
              <a:rPr lang="en-US" dirty="0" smtClean="0"/>
              <a:t>asked</a:t>
            </a:r>
            <a:r>
              <a:rPr lang="en-US" dirty="0" smtClean="0"/>
              <a:t> </a:t>
            </a:r>
            <a:endParaRPr lang="en-US" dirty="0" smtClean="0"/>
          </a:p>
          <a:p>
            <a:pPr lvl="1"/>
            <a:r>
              <a:rPr lang="en-US" dirty="0" smtClean="0"/>
              <a:t>to build a classifier to classify Camera reviews</a:t>
            </a:r>
          </a:p>
          <a:p>
            <a:pPr lvl="1"/>
            <a:r>
              <a:rPr lang="en-US" dirty="0" smtClean="0"/>
              <a:t>Never happened to me. </a:t>
            </a:r>
            <a:r>
              <a:rPr lang="en-US" dirty="0" smtClean="0"/>
              <a:t>I </a:t>
            </a:r>
            <a:r>
              <a:rPr lang="en-US" dirty="0" smtClean="0"/>
              <a:t>don’t need any training </a:t>
            </a:r>
            <a:r>
              <a:rPr lang="en-US" dirty="0" smtClean="0"/>
              <a:t>data now.</a:t>
            </a:r>
            <a:endParaRPr lang="en-US" dirty="0" smtClean="0"/>
          </a:p>
          <a:p>
            <a:r>
              <a:rPr lang="en-US" dirty="0" smtClean="0"/>
              <a:t>I have accumulated so much knowledge </a:t>
            </a:r>
            <a:r>
              <a:rPr lang="en-US" dirty="0" smtClean="0"/>
              <a:t>in the past </a:t>
            </a:r>
            <a:endParaRPr lang="en-US" dirty="0" smtClean="0"/>
          </a:p>
          <a:p>
            <a:pPr lvl="1"/>
            <a:r>
              <a:rPr lang="en-US" dirty="0" smtClean="0"/>
              <a:t>about how people </a:t>
            </a:r>
            <a:r>
              <a:rPr lang="en-US" dirty="0" smtClean="0"/>
              <a:t>praise/criticize things and experiences …</a:t>
            </a:r>
            <a:endParaRPr lang="en-US" dirty="0" smtClean="0"/>
          </a:p>
          <a:p>
            <a:r>
              <a:rPr lang="en-US" dirty="0" smtClean="0"/>
              <a:t>If I don’t have the accumulated knowledge, NO</a:t>
            </a:r>
          </a:p>
          <a:p>
            <a:pPr lvl="1"/>
            <a:r>
              <a:rPr lang="en-US" dirty="0" smtClean="0"/>
              <a:t>E.g., I don’t know Arabic and if someone gives me 2000 training reviews in Arabic, I cannot do it.</a:t>
            </a:r>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3</a:t>
            </a:fld>
            <a:endParaRPr lang="en-US" altLang="en-US"/>
          </a:p>
        </p:txBody>
      </p:sp>
      <p:sp>
        <p:nvSpPr>
          <p:cNvPr id="6" name="Footer Placeholder 5"/>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26254853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a:t>
            </a:r>
            <a:r>
              <a:rPr lang="en-US" dirty="0" smtClean="0"/>
              <a:t>Clustering (TC)</a:t>
            </a:r>
            <a:br>
              <a:rPr lang="en-US" dirty="0" smtClean="0"/>
            </a:br>
            <a:r>
              <a:rPr lang="en-US" sz="2400" dirty="0"/>
              <a:t>(</a:t>
            </a:r>
            <a:r>
              <a:rPr lang="en-US" sz="2400" dirty="0" err="1"/>
              <a:t>Thrun</a:t>
            </a:r>
            <a:r>
              <a:rPr lang="en-US" sz="2400" dirty="0"/>
              <a:t> and O’Sullivan, 1996)</a:t>
            </a:r>
          </a:p>
        </p:txBody>
      </p:sp>
      <p:sp>
        <p:nvSpPr>
          <p:cNvPr id="3" name="Content Placeholder 2"/>
          <p:cNvSpPr>
            <a:spLocks noGrp="1"/>
          </p:cNvSpPr>
          <p:nvPr>
            <p:ph idx="1"/>
          </p:nvPr>
        </p:nvSpPr>
        <p:spPr/>
        <p:txBody>
          <a:bodyPr/>
          <a:lstStyle/>
          <a:p>
            <a:r>
              <a:rPr lang="en-US" dirty="0" smtClean="0"/>
              <a:t>In general, not all previous </a:t>
            </a:r>
            <a:r>
              <a:rPr lang="en-US" i="1" dirty="0" smtClean="0"/>
              <a:t>N</a:t>
            </a:r>
            <a:r>
              <a:rPr lang="en-US" dirty="0" smtClean="0"/>
              <a:t>-1 tasks are similar to the </a:t>
            </a:r>
            <a:r>
              <a:rPr lang="en-US" i="1" dirty="0" smtClean="0"/>
              <a:t>N</a:t>
            </a:r>
            <a:r>
              <a:rPr lang="en-US" dirty="0" smtClean="0"/>
              <a:t>th (new) task</a:t>
            </a:r>
          </a:p>
          <a:p>
            <a:r>
              <a:rPr lang="en-US" dirty="0" smtClean="0"/>
              <a:t>Based on a similar idea to the lifelong memory-based methods in (</a:t>
            </a:r>
            <a:r>
              <a:rPr lang="en-US" dirty="0" err="1" smtClean="0"/>
              <a:t>Thrun</a:t>
            </a:r>
            <a:r>
              <a:rPr lang="en-US" dirty="0" smtClean="0"/>
              <a:t>, 1996b)</a:t>
            </a:r>
          </a:p>
          <a:p>
            <a:pPr lvl="1"/>
            <a:r>
              <a:rPr lang="en-US" dirty="0" smtClean="0"/>
              <a:t>It clusters previous tasks into groups or clusters</a:t>
            </a:r>
          </a:p>
          <a:p>
            <a:r>
              <a:rPr lang="en-US" dirty="0" smtClean="0"/>
              <a:t>When the (new) </a:t>
            </a:r>
            <a:r>
              <a:rPr lang="en-US" i="1" dirty="0" smtClean="0"/>
              <a:t>N</a:t>
            </a:r>
            <a:r>
              <a:rPr lang="en-US" dirty="0" smtClean="0"/>
              <a:t>th task arrives, it first</a:t>
            </a:r>
          </a:p>
          <a:p>
            <a:pPr lvl="1"/>
            <a:r>
              <a:rPr lang="en-US" dirty="0" smtClean="0"/>
              <a:t>selects the most similar cluster and then</a:t>
            </a:r>
          </a:p>
          <a:p>
            <a:pPr lvl="1"/>
            <a:r>
              <a:rPr lang="en-US" dirty="0" smtClean="0"/>
              <a:t>uses the distance function of the cluster for classification in the </a:t>
            </a:r>
            <a:r>
              <a:rPr lang="en-US" i="1" dirty="0" smtClean="0"/>
              <a:t>N</a:t>
            </a:r>
            <a:r>
              <a:rPr lang="en-US" dirty="0" smtClean="0"/>
              <a:t>th task</a:t>
            </a:r>
            <a:endParaRPr lang="en-US" dirty="0"/>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30</a:t>
            </a:fld>
            <a:endParaRPr lang="en-US" altLang="en-US"/>
          </a:p>
        </p:txBody>
      </p:sp>
      <p:sp>
        <p:nvSpPr>
          <p:cNvPr id="6" name="Footer Placeholder 5"/>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30240026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Other Early </a:t>
            </a:r>
            <a:r>
              <a:rPr lang="en-US" dirty="0" smtClean="0"/>
              <a:t>works </a:t>
            </a:r>
            <a:r>
              <a:rPr lang="en-US" dirty="0"/>
              <a:t>on </a:t>
            </a:r>
            <a:r>
              <a:rPr lang="en-US" dirty="0" smtClean="0"/>
              <a:t>LL</a:t>
            </a:r>
            <a:endParaRPr lang="en-US" dirty="0"/>
          </a:p>
        </p:txBody>
      </p:sp>
      <p:sp>
        <p:nvSpPr>
          <p:cNvPr id="3" name="Content Placeholder 2"/>
          <p:cNvSpPr>
            <a:spLocks noGrp="1"/>
          </p:cNvSpPr>
          <p:nvPr>
            <p:ph idx="1"/>
          </p:nvPr>
        </p:nvSpPr>
        <p:spPr/>
        <p:txBody>
          <a:bodyPr/>
          <a:lstStyle/>
          <a:p>
            <a:r>
              <a:rPr lang="en-US" sz="2400" dirty="0"/>
              <a:t>Constructive inductive learning to deal with learning problem when the original representation space is inadequate for the problem at hand (Michalski, 1993)</a:t>
            </a:r>
          </a:p>
          <a:p>
            <a:r>
              <a:rPr lang="en-US" sz="2400" dirty="0"/>
              <a:t>Incremental learning primed on a small, incomplete set of primitive concepts (</a:t>
            </a:r>
            <a:r>
              <a:rPr lang="en-US" sz="2400" dirty="0" err="1"/>
              <a:t>Solomonoff</a:t>
            </a:r>
            <a:r>
              <a:rPr lang="en-US" sz="2400" dirty="0"/>
              <a:t>, 1989)</a:t>
            </a:r>
          </a:p>
          <a:p>
            <a:r>
              <a:rPr lang="en-US" sz="2400" dirty="0"/>
              <a:t>Explanation-based neural networks MTL (</a:t>
            </a:r>
            <a:r>
              <a:rPr lang="en-US" sz="2400" dirty="0" err="1"/>
              <a:t>Thrun</a:t>
            </a:r>
            <a:r>
              <a:rPr lang="en-US" sz="2400" dirty="0"/>
              <a:t>, 1996a)</a:t>
            </a:r>
          </a:p>
          <a:p>
            <a:r>
              <a:rPr lang="en-US" sz="2400" dirty="0"/>
              <a:t>MTL method of functional (parallel) transfer (Silver &amp; Mercer, 1996)</a:t>
            </a:r>
          </a:p>
          <a:p>
            <a:r>
              <a:rPr lang="en-US" sz="2400" dirty="0"/>
              <a:t>Lifelong reinforcement learning (Tanaka &amp; Yamamura, 1997)</a:t>
            </a:r>
          </a:p>
          <a:p>
            <a:r>
              <a:rPr lang="en-US" sz="2400" dirty="0"/>
              <a:t>Collaborative interface agents (</a:t>
            </a:r>
            <a:r>
              <a:rPr lang="en-US" sz="2400" dirty="0" err="1"/>
              <a:t>Metral</a:t>
            </a:r>
            <a:r>
              <a:rPr lang="en-US" sz="2400" dirty="0"/>
              <a:t> &amp; </a:t>
            </a:r>
            <a:r>
              <a:rPr lang="en-US" sz="2400" dirty="0" err="1"/>
              <a:t>Maes</a:t>
            </a:r>
            <a:r>
              <a:rPr lang="en-US" sz="2400" dirty="0"/>
              <a:t>, 1998)</a:t>
            </a:r>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31</a:t>
            </a:fld>
            <a:endParaRPr lang="en-US" altLang="en-US"/>
          </a:p>
        </p:txBody>
      </p:sp>
      <p:sp>
        <p:nvSpPr>
          <p:cNvPr id="6" name="Footer Placeholder 5"/>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20604807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ELLA</a:t>
            </a:r>
            <a:br>
              <a:rPr lang="en-US" dirty="0" smtClean="0"/>
            </a:br>
            <a:r>
              <a:rPr lang="nb-NO" sz="2400" dirty="0"/>
              <a:t>(</a:t>
            </a:r>
            <a:r>
              <a:rPr lang="it-IT" sz="2400" dirty="0"/>
              <a:t>Ruvolo &amp; Eaton, 2013a)</a:t>
            </a:r>
            <a:endParaRPr lang="en-US" sz="3000" dirty="0"/>
          </a:p>
        </p:txBody>
      </p:sp>
      <p:sp>
        <p:nvSpPr>
          <p:cNvPr id="3" name="Content Placeholder 2"/>
          <p:cNvSpPr>
            <a:spLocks noGrp="1"/>
          </p:cNvSpPr>
          <p:nvPr>
            <p:ph idx="1"/>
          </p:nvPr>
        </p:nvSpPr>
        <p:spPr>
          <a:xfrm>
            <a:off x="609600" y="1808821"/>
            <a:ext cx="10972800" cy="4322105"/>
          </a:xfrm>
        </p:spPr>
        <p:txBody>
          <a:bodyPr/>
          <a:lstStyle/>
          <a:p>
            <a:r>
              <a:rPr lang="en-US" dirty="0" smtClean="0"/>
              <a:t>ELLA: Efficient </a:t>
            </a:r>
            <a:r>
              <a:rPr lang="en-US" dirty="0"/>
              <a:t>Lifelong </a:t>
            </a:r>
            <a:r>
              <a:rPr lang="en-US" dirty="0" smtClean="0"/>
              <a:t>Learning Algorithm </a:t>
            </a:r>
          </a:p>
          <a:p>
            <a:r>
              <a:rPr lang="en-US" dirty="0" smtClean="0"/>
              <a:t>It is based on GO-MTL (Kumar et al., 2012)</a:t>
            </a:r>
          </a:p>
          <a:p>
            <a:pPr lvl="1"/>
            <a:r>
              <a:rPr lang="en-US" dirty="0" smtClean="0"/>
              <a:t>A </a:t>
            </a:r>
            <a:r>
              <a:rPr lang="en-US" dirty="0" smtClean="0">
                <a:solidFill>
                  <a:srgbClr val="0000FF"/>
                </a:solidFill>
              </a:rPr>
              <a:t>batch multitask learning </a:t>
            </a:r>
            <a:r>
              <a:rPr lang="en-US" dirty="0" smtClean="0"/>
              <a:t>method</a:t>
            </a:r>
          </a:p>
          <a:p>
            <a:pPr marL="342900" lvl="1" indent="-342900">
              <a:buClr>
                <a:schemeClr val="accent1"/>
              </a:buClr>
              <a:buSzPct val="65000"/>
              <a:buFont typeface="Wingdings" pitchFamily="2" charset="2"/>
              <a:buChar char="n"/>
            </a:pPr>
            <a:r>
              <a:rPr lang="en-US" sz="3000" dirty="0">
                <a:ea typeface="+mn-ea"/>
                <a:cs typeface="+mn-cs"/>
              </a:rPr>
              <a:t>ELLA is </a:t>
            </a:r>
            <a:r>
              <a:rPr lang="en-US" sz="3000" dirty="0">
                <a:solidFill>
                  <a:srgbClr val="0000FF"/>
                </a:solidFill>
                <a:ea typeface="+mn-ea"/>
                <a:cs typeface="+mn-cs"/>
              </a:rPr>
              <a:t>online multitask learning </a:t>
            </a:r>
            <a:r>
              <a:rPr lang="en-US" sz="3000" dirty="0">
                <a:ea typeface="+mn-ea"/>
                <a:cs typeface="+mn-cs"/>
              </a:rPr>
              <a:t>method</a:t>
            </a:r>
          </a:p>
          <a:p>
            <a:pPr lvl="1"/>
            <a:r>
              <a:rPr lang="en-US" dirty="0" smtClean="0"/>
              <a:t>ELLA is more efficient and can handle a large number of tasks </a:t>
            </a:r>
          </a:p>
          <a:p>
            <a:pPr lvl="1"/>
            <a:r>
              <a:rPr lang="en-US" dirty="0" smtClean="0"/>
              <a:t>Becomes a lifelong learning method</a:t>
            </a:r>
          </a:p>
          <a:p>
            <a:pPr lvl="2"/>
            <a:r>
              <a:rPr lang="en-US" dirty="0" smtClean="0"/>
              <a:t>The model </a:t>
            </a:r>
            <a:r>
              <a:rPr lang="en-US" dirty="0"/>
              <a:t>for a new task can be added efficiently</a:t>
            </a:r>
            <a:r>
              <a:rPr lang="en-US" dirty="0" smtClean="0"/>
              <a:t>.</a:t>
            </a:r>
          </a:p>
          <a:p>
            <a:pPr lvl="2"/>
            <a:r>
              <a:rPr lang="en-US" dirty="0" smtClean="0"/>
              <a:t>The model </a:t>
            </a:r>
            <a:r>
              <a:rPr lang="en-US" dirty="0"/>
              <a:t>for each </a:t>
            </a:r>
            <a:r>
              <a:rPr lang="en-US" dirty="0" smtClean="0"/>
              <a:t>past task can be updated rapidly</a:t>
            </a:r>
            <a:r>
              <a:rPr lang="en-US" dirty="0"/>
              <a:t>.</a:t>
            </a:r>
          </a:p>
          <a:p>
            <a:endParaRPr lang="en-US" sz="2800" dirty="0"/>
          </a:p>
          <a:p>
            <a:endParaRPr lang="en-US" sz="2800" dirty="0"/>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32</a:t>
            </a:fld>
            <a:endParaRPr lang="en-US" altLang="en-US"/>
          </a:p>
        </p:txBody>
      </p:sp>
      <p:sp>
        <p:nvSpPr>
          <p:cNvPr id="6" name="Footer Placeholder 5"/>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33566681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Multi-Task Model: GO-MTL</a:t>
            </a:r>
            <a:br>
              <a:rPr lang="en-US" dirty="0" smtClean="0"/>
            </a:br>
            <a:r>
              <a:rPr lang="nb-NO" sz="2400" dirty="0"/>
              <a:t>(Kumar et al., ICML 2012)</a:t>
            </a:r>
            <a:endParaRPr lang="en-US" sz="3000" dirty="0"/>
          </a:p>
        </p:txBody>
      </p:sp>
      <p:sp>
        <p:nvSpPr>
          <p:cNvPr id="3" name="Content Placeholder 2"/>
          <p:cNvSpPr>
            <a:spLocks noGrp="1"/>
          </p:cNvSpPr>
          <p:nvPr>
            <p:ph idx="1"/>
          </p:nvPr>
        </p:nvSpPr>
        <p:spPr/>
        <p:txBody>
          <a:bodyPr/>
          <a:lstStyle/>
          <a:p>
            <a:r>
              <a:rPr lang="en-US" dirty="0" smtClean="0"/>
              <a:t>GO-MTL: Grouping </a:t>
            </a:r>
            <a:r>
              <a:rPr lang="en-US" dirty="0"/>
              <a:t>and Overlap in Multi</a:t>
            </a:r>
            <a:r>
              <a:rPr lang="en-US" dirty="0" smtClean="0"/>
              <a:t>-Task Learning</a:t>
            </a:r>
            <a:endParaRPr lang="en-US" dirty="0"/>
          </a:p>
          <a:p>
            <a:r>
              <a:rPr lang="en-US" dirty="0" smtClean="0"/>
              <a:t>Does not assume </a:t>
            </a:r>
            <a:r>
              <a:rPr lang="en-US" dirty="0"/>
              <a:t>that all tasks are </a:t>
            </a:r>
            <a:r>
              <a:rPr lang="en-US" dirty="0" smtClean="0"/>
              <a:t>related</a:t>
            </a:r>
          </a:p>
          <a:p>
            <a:r>
              <a:rPr lang="en-US" dirty="0" smtClean="0"/>
              <a:t>Applicable to classification and regression</a:t>
            </a:r>
          </a:p>
          <a:p>
            <a:endParaRPr lang="en-US" sz="2800" dirty="0" smtClean="0"/>
          </a:p>
          <a:p>
            <a:r>
              <a:rPr lang="en-US" sz="2800" dirty="0" smtClean="0"/>
              <a:t>Assumption: </a:t>
            </a:r>
          </a:p>
          <a:p>
            <a:pPr lvl="1"/>
            <a:r>
              <a:rPr lang="en-US" sz="2400" dirty="0" smtClean="0"/>
              <a:t>All </a:t>
            </a:r>
            <a:r>
              <a:rPr lang="en-US" sz="2400" dirty="0"/>
              <a:t>task models share </a:t>
            </a:r>
            <a:r>
              <a:rPr lang="en-US" sz="2400" dirty="0">
                <a:solidFill>
                  <a:srgbClr val="0000FF"/>
                </a:solidFill>
              </a:rPr>
              <a:t>latent basic model </a:t>
            </a:r>
            <a:r>
              <a:rPr lang="en-US" sz="2400" dirty="0" smtClean="0">
                <a:solidFill>
                  <a:srgbClr val="0000FF"/>
                </a:solidFill>
              </a:rPr>
              <a:t>components</a:t>
            </a:r>
            <a:endParaRPr lang="en-US" sz="2400" dirty="0"/>
          </a:p>
          <a:p>
            <a:pPr lvl="1"/>
            <a:r>
              <a:rPr lang="en-US" sz="2400" dirty="0"/>
              <a:t>Each task model is </a:t>
            </a:r>
            <a:r>
              <a:rPr lang="en-US" sz="2400" dirty="0">
                <a:solidFill>
                  <a:srgbClr val="0000FF"/>
                </a:solidFill>
              </a:rPr>
              <a:t>a linear combination</a:t>
            </a:r>
            <a:r>
              <a:rPr lang="en-US" sz="2400" dirty="0"/>
              <a:t> of shared latent </a:t>
            </a:r>
            <a:r>
              <a:rPr lang="en-US" sz="2400" dirty="0" smtClean="0"/>
              <a:t>components</a:t>
            </a:r>
            <a:endParaRPr lang="en-US" sz="2400" dirty="0"/>
          </a:p>
          <a:p>
            <a:pPr lvl="1"/>
            <a:r>
              <a:rPr lang="en-US" sz="2400" dirty="0"/>
              <a:t>The linear weight is </a:t>
            </a:r>
            <a:r>
              <a:rPr lang="en-US" sz="2400" dirty="0">
                <a:solidFill>
                  <a:srgbClr val="0000FF"/>
                </a:solidFill>
              </a:rPr>
              <a:t>sparse</a:t>
            </a:r>
            <a:r>
              <a:rPr lang="en-US" sz="2400" dirty="0"/>
              <a:t>, </a:t>
            </a:r>
            <a:r>
              <a:rPr lang="en-US" sz="2400" dirty="0" smtClean="0"/>
              <a:t>with</a:t>
            </a:r>
            <a:r>
              <a:rPr lang="en-US" sz="2400" dirty="0" smtClean="0"/>
              <a:t> </a:t>
            </a:r>
            <a:r>
              <a:rPr lang="en-US" sz="2400" dirty="0"/>
              <a:t>a small number of latent components</a:t>
            </a:r>
            <a:endParaRPr lang="en-US" sz="2400" dirty="0">
              <a:solidFill>
                <a:srgbClr val="0000FF"/>
              </a:solidFill>
            </a:endParaRPr>
          </a:p>
          <a:p>
            <a:pPr marL="0" indent="0">
              <a:buNone/>
            </a:pPr>
            <a:endParaRPr lang="en-US" sz="2800" dirty="0"/>
          </a:p>
          <a:p>
            <a:endParaRPr lang="en-US" sz="2800" dirty="0"/>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33</a:t>
            </a:fld>
            <a:endParaRPr lang="en-US" altLang="en-US"/>
          </a:p>
        </p:txBody>
      </p:sp>
      <p:sp>
        <p:nvSpPr>
          <p:cNvPr id="6" name="Footer Placeholder 5"/>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37678058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Notations</a:t>
            </a:r>
            <a:endParaRPr lang="en-US" dirty="0"/>
          </a:p>
        </p:txBody>
      </p:sp>
      <p:sp>
        <p:nvSpPr>
          <p:cNvPr id="3" name="Content Placeholder 2"/>
          <p:cNvSpPr>
            <a:spLocks noGrp="1"/>
          </p:cNvSpPr>
          <p:nvPr>
            <p:ph idx="1"/>
          </p:nvPr>
        </p:nvSpPr>
        <p:spPr>
          <a:xfrm>
            <a:off x="609600" y="1600201"/>
            <a:ext cx="10850996" cy="4530725"/>
          </a:xfrm>
        </p:spPr>
        <p:txBody>
          <a:bodyPr/>
          <a:lstStyle/>
          <a:p>
            <a:r>
              <a:rPr lang="en-US" i="1" dirty="0" smtClean="0"/>
              <a:t>N</a:t>
            </a:r>
            <a:r>
              <a:rPr lang="en-US" dirty="0" smtClean="0"/>
              <a:t> </a:t>
            </a:r>
            <a:r>
              <a:rPr lang="en-US" dirty="0"/>
              <a:t>tasks in </a:t>
            </a:r>
            <a:r>
              <a:rPr lang="en-US" dirty="0" smtClean="0"/>
              <a:t>total</a:t>
            </a:r>
          </a:p>
          <a:p>
            <a:r>
              <a:rPr lang="en-US" i="1" dirty="0" smtClean="0"/>
              <a:t>k </a:t>
            </a:r>
            <a:r>
              <a:rPr lang="en-US" dirty="0" smtClean="0"/>
              <a:t>(&lt; </a:t>
            </a:r>
            <a:r>
              <a:rPr lang="en-US" i="1" dirty="0" smtClean="0"/>
              <a:t>N</a:t>
            </a:r>
            <a:r>
              <a:rPr lang="en-US" dirty="0" smtClean="0"/>
              <a:t>) </a:t>
            </a:r>
            <a:r>
              <a:rPr lang="en-US" dirty="0" smtClean="0">
                <a:solidFill>
                  <a:srgbClr val="0000FF"/>
                </a:solidFill>
              </a:rPr>
              <a:t>latent basis</a:t>
            </a:r>
            <a:r>
              <a:rPr lang="en-US" dirty="0" smtClean="0"/>
              <a:t> model components</a:t>
            </a:r>
          </a:p>
          <a:p>
            <a:r>
              <a:rPr lang="en-US" sz="3200" dirty="0"/>
              <a:t>Each basis </a:t>
            </a:r>
            <a:r>
              <a:rPr lang="en-US" sz="3200" dirty="0" smtClean="0"/>
              <a:t>component</a:t>
            </a:r>
            <a:r>
              <a:rPr lang="en-US" sz="3200" i="1" dirty="0" smtClean="0"/>
              <a:t> </a:t>
            </a:r>
            <a:r>
              <a:rPr lang="en-US" sz="3200" dirty="0"/>
              <a:t>is represented by </a:t>
            </a:r>
            <a:r>
              <a:rPr lang="en-US" sz="3200" b="1" i="1" dirty="0"/>
              <a:t>l</a:t>
            </a:r>
            <a:r>
              <a:rPr lang="en-US" sz="3200" i="1" dirty="0"/>
              <a:t> </a:t>
            </a:r>
            <a:r>
              <a:rPr lang="en-US" sz="3200" dirty="0"/>
              <a:t>(a vector of size </a:t>
            </a:r>
            <a:r>
              <a:rPr lang="en-US" sz="3200" i="1" dirty="0"/>
              <a:t>d</a:t>
            </a:r>
            <a:r>
              <a:rPr lang="en-US" sz="3200" dirty="0"/>
              <a:t>)</a:t>
            </a:r>
          </a:p>
          <a:p>
            <a:r>
              <a:rPr lang="en-US" sz="3200" dirty="0"/>
              <a:t>For all latent </a:t>
            </a:r>
            <a:r>
              <a:rPr lang="en-US" sz="3200" dirty="0" smtClean="0"/>
              <a:t>components</a:t>
            </a:r>
            <a:r>
              <a:rPr lang="en-US" sz="3200" dirty="0"/>
              <a:t>, </a:t>
            </a:r>
            <a:r>
              <a:rPr lang="en-US" sz="3200" b="1" i="1" dirty="0"/>
              <a:t>L </a:t>
            </a:r>
            <a:r>
              <a:rPr lang="en-US" sz="3200" dirty="0"/>
              <a:t>= (</a:t>
            </a:r>
            <a:r>
              <a:rPr lang="en-US" sz="3200" b="1" i="1" dirty="0"/>
              <a:t>l</a:t>
            </a:r>
            <a:r>
              <a:rPr lang="en-US" sz="3200" i="1" baseline="-25000" dirty="0"/>
              <a:t>1,</a:t>
            </a:r>
            <a:r>
              <a:rPr lang="en-US" sz="3200" i="1" dirty="0"/>
              <a:t> </a:t>
            </a:r>
            <a:r>
              <a:rPr lang="en-US" sz="3200" b="1" i="1" dirty="0"/>
              <a:t>l</a:t>
            </a:r>
            <a:r>
              <a:rPr lang="en-US" sz="3200" i="1" baseline="-25000" dirty="0"/>
              <a:t>2,</a:t>
            </a:r>
            <a:r>
              <a:rPr lang="en-US" sz="3200" i="1" dirty="0"/>
              <a:t> …, </a:t>
            </a:r>
            <a:r>
              <a:rPr lang="en-US" sz="3200" b="1" i="1" dirty="0" err="1"/>
              <a:t>l</a:t>
            </a:r>
            <a:r>
              <a:rPr lang="en-US" sz="3200" i="1" baseline="-25000" dirty="0" err="1"/>
              <a:t>k</a:t>
            </a:r>
            <a:r>
              <a:rPr lang="en-US" sz="3200" dirty="0"/>
              <a:t>)</a:t>
            </a:r>
          </a:p>
          <a:p>
            <a:r>
              <a:rPr lang="en-US" sz="2800" b="1" i="1" dirty="0"/>
              <a:t>L</a:t>
            </a:r>
            <a:r>
              <a:rPr lang="en-US" dirty="0" smtClean="0"/>
              <a:t> </a:t>
            </a:r>
            <a:r>
              <a:rPr lang="en-US" dirty="0"/>
              <a:t>is learned from </a:t>
            </a:r>
            <a:r>
              <a:rPr lang="en-US" i="1" dirty="0"/>
              <a:t>N</a:t>
            </a:r>
            <a:r>
              <a:rPr lang="en-US" dirty="0" smtClean="0"/>
              <a:t> </a:t>
            </a:r>
            <a:r>
              <a:rPr lang="en-US" dirty="0"/>
              <a:t>individual tasks</a:t>
            </a:r>
            <a:r>
              <a:rPr lang="en-US" dirty="0" smtClean="0"/>
              <a:t>.</a:t>
            </a:r>
          </a:p>
          <a:p>
            <a:pPr lvl="1"/>
            <a:r>
              <a:rPr lang="en-US" dirty="0" smtClean="0"/>
              <a:t>E.g., weights/parameters of logistic regression or linear regression</a:t>
            </a:r>
            <a:endParaRPr lang="en-US" dirty="0"/>
          </a:p>
          <a:p>
            <a:endParaRPr lang="en-US" dirty="0"/>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34</a:t>
            </a:fld>
            <a:endParaRPr lang="en-US" altLang="en-US"/>
          </a:p>
        </p:txBody>
      </p:sp>
      <p:sp>
        <p:nvSpPr>
          <p:cNvPr id="6" name="Footer Placeholder 5"/>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133430617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Approach</a:t>
            </a:r>
            <a:endParaRPr lang="en-US" dirty="0"/>
          </a:p>
        </p:txBody>
      </p:sp>
      <p:sp>
        <p:nvSpPr>
          <p:cNvPr id="3" name="Content Placeholder 2"/>
          <p:cNvSpPr>
            <a:spLocks noGrp="1"/>
          </p:cNvSpPr>
          <p:nvPr>
            <p:ph idx="1"/>
          </p:nvPr>
        </p:nvSpPr>
        <p:spPr/>
        <p:txBody>
          <a:bodyPr/>
          <a:lstStyle/>
          <a:p>
            <a:r>
              <a:rPr lang="en-US" b="1" dirty="0" err="1" smtClean="0"/>
              <a:t>s</a:t>
            </a:r>
            <a:r>
              <a:rPr lang="en-US" b="1" i="1" baseline="30000" dirty="0" err="1" smtClean="0"/>
              <a:t>t</a:t>
            </a:r>
            <a:r>
              <a:rPr lang="en-US" dirty="0" smtClean="0"/>
              <a:t> </a:t>
            </a:r>
            <a:r>
              <a:rPr lang="en-US" dirty="0"/>
              <a:t>is </a:t>
            </a:r>
            <a:r>
              <a:rPr lang="en-US" dirty="0" smtClean="0"/>
              <a:t>a </a:t>
            </a:r>
            <a:r>
              <a:rPr lang="en-US" dirty="0"/>
              <a:t>linear weight vector and is assumed to be sparse</a:t>
            </a:r>
            <a:r>
              <a:rPr lang="en-US" dirty="0" smtClean="0"/>
              <a:t>.</a:t>
            </a:r>
          </a:p>
          <a:p>
            <a:endParaRPr lang="en-US" dirty="0" smtClean="0"/>
          </a:p>
          <a:p>
            <a:endParaRPr lang="en-US" dirty="0"/>
          </a:p>
          <a:p>
            <a:r>
              <a:rPr lang="en-US" dirty="0" smtClean="0"/>
              <a:t>Stacking </a:t>
            </a:r>
            <a:r>
              <a:rPr lang="en-US" b="1" dirty="0" err="1" smtClean="0"/>
              <a:t>s</a:t>
            </a:r>
            <a:r>
              <a:rPr lang="en-US" b="1" i="1" baseline="30000" dirty="0" err="1" smtClean="0"/>
              <a:t>t</a:t>
            </a:r>
            <a:r>
              <a:rPr lang="en-US" dirty="0" smtClean="0"/>
              <a:t> for all tasks, we get </a:t>
            </a:r>
            <a:r>
              <a:rPr lang="en-US" b="1" dirty="0" smtClean="0"/>
              <a:t>S</a:t>
            </a:r>
            <a:r>
              <a:rPr lang="en-US" dirty="0" smtClean="0"/>
              <a:t>. </a:t>
            </a:r>
            <a:r>
              <a:rPr lang="en-US" b="1" dirty="0" smtClean="0"/>
              <a:t>S</a:t>
            </a:r>
            <a:r>
              <a:rPr lang="en-US" dirty="0" smtClean="0"/>
              <a:t> captures the task grouping structure.</a:t>
            </a:r>
          </a:p>
          <a:p>
            <a:endParaRPr lang="en-US" dirty="0" smtClean="0"/>
          </a:p>
          <a:p>
            <a:endParaRPr lang="en-US" dirty="0"/>
          </a:p>
          <a:p>
            <a:endParaRPr lang="en-US" dirty="0"/>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35</a:t>
            </a:fld>
            <a:endParaRPr lang="en-US" altLang="en-US"/>
          </a:p>
        </p:txBody>
      </p:sp>
      <p:sp>
        <p:nvSpPr>
          <p:cNvPr id="7" name="Rectangle 6"/>
          <p:cNvSpPr/>
          <p:nvPr/>
        </p:nvSpPr>
        <p:spPr bwMode="auto">
          <a:xfrm>
            <a:off x="8220236" y="4725144"/>
            <a:ext cx="1713918" cy="43124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a:endParaRPr lang="en-US"/>
          </a:p>
        </p:txBody>
      </p:sp>
      <p:pic>
        <p:nvPicPr>
          <p:cNvPr id="8" name="Picture 7"/>
          <p:cNvPicPr>
            <a:picLocks noChangeAspect="1"/>
          </p:cNvPicPr>
          <p:nvPr/>
        </p:nvPicPr>
        <p:blipFill>
          <a:blip r:embed="rId3"/>
          <a:stretch>
            <a:fillRect/>
          </a:stretch>
        </p:blipFill>
        <p:spPr>
          <a:xfrm>
            <a:off x="4223792" y="2420888"/>
            <a:ext cx="2298700" cy="673100"/>
          </a:xfrm>
          <a:prstGeom prst="rect">
            <a:avLst/>
          </a:prstGeom>
        </p:spPr>
      </p:pic>
      <p:pic>
        <p:nvPicPr>
          <p:cNvPr id="9" name="Picture 8"/>
          <p:cNvPicPr>
            <a:picLocks noChangeAspect="1"/>
          </p:cNvPicPr>
          <p:nvPr/>
        </p:nvPicPr>
        <p:blipFill>
          <a:blip r:embed="rId4"/>
          <a:stretch>
            <a:fillRect/>
          </a:stretch>
        </p:blipFill>
        <p:spPr>
          <a:xfrm>
            <a:off x="3791744" y="4725144"/>
            <a:ext cx="3744416" cy="1017808"/>
          </a:xfrm>
          <a:prstGeom prst="rect">
            <a:avLst/>
          </a:prstGeom>
        </p:spPr>
      </p:pic>
      <p:sp>
        <p:nvSpPr>
          <p:cNvPr id="6" name="Footer Placeholder 5"/>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8244143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Inefficiency of GO-MTL</a:t>
            </a:r>
            <a:endParaRPr lang="en-US" sz="2600" dirty="0"/>
          </a:p>
        </p:txBody>
      </p:sp>
      <p:sp>
        <p:nvSpPr>
          <p:cNvPr id="3" name="Content Placeholder 2"/>
          <p:cNvSpPr>
            <a:spLocks noGrp="1"/>
          </p:cNvSpPr>
          <p:nvPr>
            <p:ph idx="1"/>
          </p:nvPr>
        </p:nvSpPr>
        <p:spPr/>
        <p:txBody>
          <a:bodyPr/>
          <a:lstStyle/>
          <a:p>
            <a:r>
              <a:rPr lang="en-US" sz="2800" dirty="0"/>
              <a:t>Since GO-MTL is a batch multitask learning method, the optimization goes through all tasks and their training instances </a:t>
            </a:r>
            <a:r>
              <a:rPr lang="nb-NO" sz="2400" dirty="0"/>
              <a:t>(Kumar et al., 2012)</a:t>
            </a:r>
            <a:r>
              <a:rPr lang="en-US" sz="2800" dirty="0"/>
              <a:t>.</a:t>
            </a:r>
          </a:p>
          <a:p>
            <a:endParaRPr lang="en-US" sz="2800" dirty="0"/>
          </a:p>
          <a:p>
            <a:endParaRPr lang="en-US" sz="2800" dirty="0"/>
          </a:p>
          <a:p>
            <a:endParaRPr lang="en-US" sz="2800" dirty="0"/>
          </a:p>
          <a:p>
            <a:r>
              <a:rPr lang="en-US" sz="2800" dirty="0"/>
              <a:t>Very inefficient and impractical for a large number of tasks.</a:t>
            </a:r>
          </a:p>
          <a:p>
            <a:pPr lvl="1"/>
            <a:r>
              <a:rPr lang="en-US" sz="2400" dirty="0"/>
              <a:t>It cannot incrementally add a new task efficiently</a:t>
            </a:r>
          </a:p>
        </p:txBody>
      </p:sp>
      <p:pic>
        <p:nvPicPr>
          <p:cNvPr id="11" name="Picture 10"/>
          <p:cNvPicPr>
            <a:picLocks noChangeAspect="1"/>
          </p:cNvPicPr>
          <p:nvPr/>
        </p:nvPicPr>
        <p:blipFill>
          <a:blip r:embed="rId2"/>
          <a:stretch>
            <a:fillRect/>
          </a:stretch>
        </p:blipFill>
        <p:spPr>
          <a:xfrm>
            <a:off x="2495600" y="3140969"/>
            <a:ext cx="7488832" cy="1102887"/>
          </a:xfrm>
          <a:prstGeom prst="rect">
            <a:avLst/>
          </a:prstGeom>
        </p:spPr>
      </p:pic>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36</a:t>
            </a:fld>
            <a:endParaRPr lang="en-US" altLang="en-US"/>
          </a:p>
        </p:txBody>
      </p:sp>
      <p:sp>
        <p:nvSpPr>
          <p:cNvPr id="6" name="Footer Placeholder 5"/>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53660062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 </a:t>
            </a:r>
            <a:r>
              <a:rPr lang="en-US" dirty="0"/>
              <a:t>O</a:t>
            </a:r>
            <a:r>
              <a:rPr lang="en-US" dirty="0" smtClean="0"/>
              <a:t>bjective Function of ELLA</a:t>
            </a:r>
            <a:endParaRPr lang="en-US" sz="3000" dirty="0"/>
          </a:p>
        </p:txBody>
      </p:sp>
      <p:sp>
        <p:nvSpPr>
          <p:cNvPr id="3" name="Content Placeholder 2"/>
          <p:cNvSpPr>
            <a:spLocks noGrp="1"/>
          </p:cNvSpPr>
          <p:nvPr>
            <p:ph idx="1"/>
          </p:nvPr>
        </p:nvSpPr>
        <p:spPr/>
        <p:txBody>
          <a:bodyPr/>
          <a:lstStyle/>
          <a:p>
            <a:r>
              <a:rPr lang="en-US" sz="2800" dirty="0"/>
              <a:t>Objective Function (</a:t>
            </a:r>
            <a:r>
              <a:rPr lang="en-US" sz="2800" b="1" dirty="0"/>
              <a:t>Average</a:t>
            </a:r>
            <a:r>
              <a:rPr lang="en-US" sz="2800" dirty="0"/>
              <a:t> rather than sum)</a:t>
            </a:r>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37</a:t>
            </a:fld>
            <a:endParaRPr lang="en-US" altLang="en-US"/>
          </a:p>
        </p:txBody>
      </p:sp>
      <p:pic>
        <p:nvPicPr>
          <p:cNvPr id="7" name="Picture 6"/>
          <p:cNvPicPr>
            <a:picLocks noChangeAspect="1"/>
          </p:cNvPicPr>
          <p:nvPr/>
        </p:nvPicPr>
        <p:blipFill>
          <a:blip r:embed="rId3"/>
          <a:stretch>
            <a:fillRect/>
          </a:stretch>
        </p:blipFill>
        <p:spPr>
          <a:xfrm>
            <a:off x="1667508" y="2852936"/>
            <a:ext cx="7956884" cy="2124236"/>
          </a:xfrm>
          <a:prstGeom prst="rect">
            <a:avLst/>
          </a:prstGeom>
        </p:spPr>
      </p:pic>
      <p:sp>
        <p:nvSpPr>
          <p:cNvPr id="6" name="Footer Placeholder 5"/>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24806869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Approximate Equation </a:t>
            </a:r>
            <a:r>
              <a:rPr lang="en-US" dirty="0" smtClean="0"/>
              <a:t>(1)</a:t>
            </a:r>
            <a:endParaRPr lang="en-US" dirty="0"/>
          </a:p>
        </p:txBody>
      </p:sp>
      <p:sp>
        <p:nvSpPr>
          <p:cNvPr id="3" name="Content Placeholder 2"/>
          <p:cNvSpPr>
            <a:spLocks noGrp="1"/>
          </p:cNvSpPr>
          <p:nvPr>
            <p:ph idx="1"/>
          </p:nvPr>
        </p:nvSpPr>
        <p:spPr/>
        <p:txBody>
          <a:bodyPr/>
          <a:lstStyle/>
          <a:p>
            <a:r>
              <a:rPr lang="en-US" dirty="0"/>
              <a:t>Eliminate the dependence on all of the past training </a:t>
            </a:r>
            <a:r>
              <a:rPr lang="en-US" dirty="0" smtClean="0"/>
              <a:t>data through inner summation</a:t>
            </a:r>
          </a:p>
          <a:p>
            <a:pPr lvl="1"/>
            <a:r>
              <a:rPr lang="en-US" dirty="0"/>
              <a:t>By using the </a:t>
            </a:r>
            <a:r>
              <a:rPr lang="en-US" dirty="0" smtClean="0"/>
              <a:t>2nd-order </a:t>
            </a:r>
            <a:r>
              <a:rPr lang="en-US" dirty="0"/>
              <a:t>Taylor expansion </a:t>
            </a:r>
            <a:r>
              <a:rPr lang="en-US" dirty="0" smtClean="0"/>
              <a:t>of </a:t>
            </a:r>
            <a:r>
              <a:rPr lang="en-US" dirty="0" smtClean="0"/>
              <a:t>around </a:t>
            </a:r>
            <a:r>
              <a:rPr lang="en-US" i="1" dirty="0" smtClean="0">
                <a:sym typeface="Symbol" panose="05050102010706020507" pitchFamily="18" charset="2"/>
              </a:rPr>
              <a:t> = </a:t>
            </a:r>
            <a:r>
              <a:rPr lang="en-US" i="1" dirty="0">
                <a:sym typeface="Symbol" panose="05050102010706020507" pitchFamily="18" charset="2"/>
              </a:rPr>
              <a:t></a:t>
            </a:r>
            <a:r>
              <a:rPr lang="en-US" sz="1400" i="1" dirty="0">
                <a:sym typeface="Symbol" panose="05050102010706020507" pitchFamily="18" charset="2"/>
              </a:rPr>
              <a:t> </a:t>
            </a:r>
            <a:r>
              <a:rPr lang="en-US" i="1" baseline="30000" dirty="0">
                <a:sym typeface="Symbol" panose="05050102010706020507" pitchFamily="18" charset="2"/>
              </a:rPr>
              <a:t>t </a:t>
            </a:r>
            <a:r>
              <a:rPr lang="en-US" i="1" baseline="30000" dirty="0" smtClean="0">
                <a:sym typeface="Symbol" panose="05050102010706020507" pitchFamily="18" charset="2"/>
              </a:rPr>
              <a:t> </a:t>
            </a:r>
            <a:r>
              <a:rPr lang="en-US" i="1" dirty="0" smtClean="0">
                <a:sym typeface="Symbol" panose="05050102010706020507" pitchFamily="18" charset="2"/>
              </a:rPr>
              <a:t>(= </a:t>
            </a:r>
            <a:r>
              <a:rPr lang="en-US" i="1" dirty="0" smtClean="0">
                <a:sym typeface="Symbol" panose="05050102010706020507" pitchFamily="18" charset="2"/>
              </a:rPr>
              <a:t></a:t>
            </a:r>
            <a:r>
              <a:rPr lang="en-US" sz="1800" i="1" dirty="0" smtClean="0">
                <a:sym typeface="Symbol" panose="05050102010706020507" pitchFamily="18" charset="2"/>
              </a:rPr>
              <a:t> </a:t>
            </a:r>
            <a:r>
              <a:rPr lang="en-US" i="1" baseline="30000" dirty="0" smtClean="0">
                <a:sym typeface="Symbol" panose="05050102010706020507" pitchFamily="18" charset="2"/>
              </a:rPr>
              <a:t>(t)</a:t>
            </a:r>
            <a:r>
              <a:rPr lang="en-US" i="1" dirty="0" smtClean="0">
                <a:sym typeface="Symbol" panose="05050102010706020507" pitchFamily="18" charset="2"/>
              </a:rPr>
              <a:t>): </a:t>
            </a:r>
            <a:r>
              <a:rPr lang="en-US" i="1" dirty="0" smtClean="0">
                <a:sym typeface="Symbol" panose="05050102010706020507" pitchFamily="18" charset="2"/>
              </a:rPr>
              <a:t></a:t>
            </a:r>
            <a:r>
              <a:rPr lang="en-US" sz="1600" i="1" dirty="0" smtClean="0">
                <a:sym typeface="Symbol" panose="05050102010706020507" pitchFamily="18" charset="2"/>
              </a:rPr>
              <a:t> </a:t>
            </a:r>
            <a:r>
              <a:rPr lang="en-US" i="1" baseline="30000" dirty="0" smtClean="0">
                <a:sym typeface="Symbol" panose="05050102010706020507" pitchFamily="18" charset="2"/>
              </a:rPr>
              <a:t>t</a:t>
            </a:r>
            <a:r>
              <a:rPr lang="en-US" dirty="0" smtClean="0">
                <a:sym typeface="Symbol" panose="05050102010706020507" pitchFamily="18" charset="2"/>
              </a:rPr>
              <a:t> </a:t>
            </a:r>
            <a:r>
              <a:rPr lang="en-US" dirty="0" smtClean="0"/>
              <a:t>is </a:t>
            </a:r>
            <a:r>
              <a:rPr lang="en-US" dirty="0"/>
              <a:t>an optimal predictor learned on only the training </a:t>
            </a:r>
            <a:r>
              <a:rPr lang="en-US" dirty="0" smtClean="0"/>
              <a:t>data </a:t>
            </a:r>
            <a:r>
              <a:rPr lang="en-US" dirty="0" smtClean="0"/>
              <a:t>of </a:t>
            </a:r>
            <a:r>
              <a:rPr lang="en-US" dirty="0"/>
              <a:t>task </a:t>
            </a:r>
            <a:r>
              <a:rPr lang="en-US" i="1" dirty="0"/>
              <a:t>t</a:t>
            </a:r>
            <a:r>
              <a:rPr lang="en-US" dirty="0" smtClean="0"/>
              <a:t>.</a:t>
            </a:r>
          </a:p>
          <a:p>
            <a:pPr lvl="1"/>
            <a:r>
              <a:rPr lang="en-US" dirty="0" smtClean="0"/>
              <a:t>Let</a:t>
            </a:r>
          </a:p>
          <a:p>
            <a:pPr marL="344487" lvl="1" indent="0">
              <a:buNone/>
            </a:pPr>
            <a:endParaRPr lang="en-US" dirty="0"/>
          </a:p>
          <a:p>
            <a:pPr lvl="1"/>
            <a:endParaRPr lang="en-US" dirty="0" smtClean="0"/>
          </a:p>
          <a:p>
            <a:pPr>
              <a:spcBef>
                <a:spcPts val="0"/>
              </a:spcBef>
            </a:pPr>
            <a:r>
              <a:rPr lang="en-US" dirty="0" smtClean="0"/>
              <a:t>Objective becomes</a:t>
            </a:r>
            <a:endParaRPr lang="en-US" dirty="0"/>
          </a:p>
          <a:p>
            <a:endParaRPr lang="en-US" dirty="0"/>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38</a:t>
            </a:fld>
            <a:endParaRPr lang="en-US" altLang="en-US"/>
          </a:p>
        </p:txBody>
      </p:sp>
      <p:sp>
        <p:nvSpPr>
          <p:cNvPr id="6" name="Footer Placeholder 5"/>
          <p:cNvSpPr>
            <a:spLocks noGrp="1"/>
          </p:cNvSpPr>
          <p:nvPr>
            <p:ph type="ftr" sz="quarter" idx="10"/>
          </p:nvPr>
        </p:nvSpPr>
        <p:spPr/>
        <p:txBody>
          <a:bodyPr/>
          <a:lstStyle/>
          <a:p>
            <a:pPr>
              <a:defRPr/>
            </a:pPr>
            <a:r>
              <a:rPr lang="en-US" altLang="en-US" smtClean="0"/>
              <a:t>ADL, Oct 10, 2019</a:t>
            </a:r>
            <a:endParaRPr lang="en-US" altLang="en-US" dirty="0"/>
          </a:p>
        </p:txBody>
      </p:sp>
      <p:pic>
        <p:nvPicPr>
          <p:cNvPr id="7" name="Picture 6"/>
          <p:cNvPicPr>
            <a:picLocks noChangeAspect="1"/>
          </p:cNvPicPr>
          <p:nvPr/>
        </p:nvPicPr>
        <p:blipFill>
          <a:blip r:embed="rId3"/>
          <a:stretch>
            <a:fillRect/>
          </a:stretch>
        </p:blipFill>
        <p:spPr>
          <a:xfrm>
            <a:off x="2675620" y="3522439"/>
            <a:ext cx="5169607" cy="1044116"/>
          </a:xfrm>
          <a:prstGeom prst="rect">
            <a:avLst/>
          </a:prstGeom>
        </p:spPr>
      </p:pic>
      <p:pic>
        <p:nvPicPr>
          <p:cNvPr id="8" name="Picture 7"/>
          <p:cNvPicPr>
            <a:picLocks noChangeAspect="1"/>
          </p:cNvPicPr>
          <p:nvPr/>
        </p:nvPicPr>
        <p:blipFill>
          <a:blip r:embed="rId4"/>
          <a:stretch>
            <a:fillRect/>
          </a:stretch>
        </p:blipFill>
        <p:spPr>
          <a:xfrm>
            <a:off x="4835860" y="4657836"/>
            <a:ext cx="5650981" cy="1111211"/>
          </a:xfrm>
          <a:prstGeom prst="rect">
            <a:avLst/>
          </a:prstGeom>
        </p:spPr>
      </p:pic>
    </p:spTree>
    <p:extLst>
      <p:ext uri="{BB962C8B-B14F-4D97-AF65-F5344CB8AC3E}">
        <p14:creationId xmlns:p14="http://schemas.microsoft.com/office/powerpoint/2010/main" val="28097275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inner </a:t>
            </a:r>
            <a:r>
              <a:rPr lang="en-US" dirty="0" smtClean="0"/>
              <a:t>summation (applying the 2</a:t>
            </a:r>
            <a:r>
              <a:rPr lang="en-US" baseline="30000" dirty="0" smtClean="0"/>
              <a:t>nd</a:t>
            </a:r>
            <a:r>
              <a:rPr lang="en-US" dirty="0" smtClean="0"/>
              <a:t> order Taylor expansion)</a:t>
            </a:r>
            <a:endParaRPr lang="en-US" dirty="0"/>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39</a:t>
            </a:fld>
            <a:endParaRPr lang="en-US" altLang="en-US"/>
          </a:p>
        </p:txBody>
      </p:sp>
      <p:pic>
        <p:nvPicPr>
          <p:cNvPr id="8" name="Picture 7"/>
          <p:cNvPicPr>
            <a:picLocks noChangeAspect="1"/>
          </p:cNvPicPr>
          <p:nvPr/>
        </p:nvPicPr>
        <p:blipFill>
          <a:blip r:embed="rId3"/>
          <a:stretch>
            <a:fillRect/>
          </a:stretch>
        </p:blipFill>
        <p:spPr>
          <a:xfrm>
            <a:off x="2974323" y="2456892"/>
            <a:ext cx="6243354" cy="3494980"/>
          </a:xfrm>
          <a:prstGeom prst="rect">
            <a:avLst/>
          </a:prstGeom>
        </p:spPr>
      </p:pic>
      <p:sp>
        <p:nvSpPr>
          <p:cNvPr id="3" name="Footer Placeholder 2"/>
          <p:cNvSpPr>
            <a:spLocks noGrp="1"/>
          </p:cNvSpPr>
          <p:nvPr>
            <p:ph type="ftr" sz="quarter" idx="10"/>
          </p:nvPr>
        </p:nvSpPr>
        <p:spPr/>
        <p:txBody>
          <a:bodyPr/>
          <a:lstStyle/>
          <a:p>
            <a:pPr>
              <a:defRPr/>
            </a:pPr>
            <a:r>
              <a:rPr lang="en-US" altLang="en-US" smtClean="0"/>
              <a:t>ADL, Oct 10, 2019</a:t>
            </a:r>
            <a:endParaRPr lang="en-US" altLang="en-US" dirty="0"/>
          </a:p>
        </p:txBody>
      </p:sp>
      <p:sp>
        <p:nvSpPr>
          <p:cNvPr id="6" name="TextBox 5"/>
          <p:cNvSpPr txBox="1"/>
          <p:nvPr/>
        </p:nvSpPr>
        <p:spPr>
          <a:xfrm>
            <a:off x="731404" y="2790406"/>
            <a:ext cx="2390056" cy="553998"/>
          </a:xfrm>
          <a:prstGeom prst="rect">
            <a:avLst/>
          </a:prstGeom>
          <a:noFill/>
        </p:spPr>
        <p:txBody>
          <a:bodyPr wrap="square" rtlCol="0">
            <a:spAutoFit/>
          </a:bodyPr>
          <a:lstStyle/>
          <a:p>
            <a:pPr>
              <a:buNone/>
            </a:pPr>
            <a:r>
              <a:rPr lang="en-US" dirty="0" smtClean="0"/>
              <a:t>Objective:</a:t>
            </a:r>
            <a:endParaRPr lang="en-US" dirty="0"/>
          </a:p>
        </p:txBody>
      </p:sp>
      <p:pic>
        <p:nvPicPr>
          <p:cNvPr id="9" name="Picture 8"/>
          <p:cNvPicPr>
            <a:picLocks noChangeAspect="1"/>
          </p:cNvPicPr>
          <p:nvPr/>
        </p:nvPicPr>
        <p:blipFill>
          <a:blip r:embed="rId4"/>
          <a:stretch>
            <a:fillRect/>
          </a:stretch>
        </p:blipFill>
        <p:spPr>
          <a:xfrm>
            <a:off x="1860180" y="1707862"/>
            <a:ext cx="7800216" cy="976079"/>
          </a:xfrm>
          <a:prstGeom prst="rect">
            <a:avLst/>
          </a:prstGeom>
        </p:spPr>
      </p:pic>
    </p:spTree>
    <p:extLst>
      <p:ext uri="{BB962C8B-B14F-4D97-AF65-F5344CB8AC3E}">
        <p14:creationId xmlns:p14="http://schemas.microsoft.com/office/powerpoint/2010/main" val="24035942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404" y="277814"/>
            <a:ext cx="10850996" cy="1139825"/>
          </a:xfrm>
        </p:spPr>
        <p:txBody>
          <a:bodyPr/>
          <a:lstStyle/>
          <a:p>
            <a:r>
              <a:rPr lang="en-US" dirty="0"/>
              <a:t>Lifelong learning</a:t>
            </a:r>
            <a:br>
              <a:rPr lang="en-US" dirty="0"/>
            </a:br>
            <a:r>
              <a:rPr lang="en-US" sz="2400" dirty="0"/>
              <a:t>(Chen and Liu, 2016, 2018 book)</a:t>
            </a:r>
            <a:br>
              <a:rPr lang="en-US" sz="2400" dirty="0"/>
            </a:br>
            <a:endParaRPr lang="en-US" sz="2400" dirty="0"/>
          </a:p>
        </p:txBody>
      </p:sp>
      <p:sp>
        <p:nvSpPr>
          <p:cNvPr id="3" name="Content Placeholder 2"/>
          <p:cNvSpPr>
            <a:spLocks noGrp="1"/>
          </p:cNvSpPr>
          <p:nvPr>
            <p:ph idx="1"/>
          </p:nvPr>
        </p:nvSpPr>
        <p:spPr>
          <a:xfrm>
            <a:off x="731404" y="1520789"/>
            <a:ext cx="10850996" cy="4530725"/>
          </a:xfrm>
        </p:spPr>
        <p:txBody>
          <a:bodyPr/>
          <a:lstStyle/>
          <a:p>
            <a:pPr>
              <a:spcBef>
                <a:spcPts val="1800"/>
              </a:spcBef>
            </a:pPr>
            <a:r>
              <a:rPr lang="en-US" dirty="0">
                <a:solidFill>
                  <a:srgbClr val="0000FF"/>
                </a:solidFill>
              </a:rPr>
              <a:t>Humans never learn in isolation or from scratch. We</a:t>
            </a:r>
          </a:p>
          <a:p>
            <a:pPr lvl="1"/>
            <a:r>
              <a:rPr lang="en-US" dirty="0"/>
              <a:t>learn continuously and incrementally,</a:t>
            </a:r>
          </a:p>
          <a:p>
            <a:pPr lvl="1"/>
            <a:r>
              <a:rPr lang="en-US" dirty="0"/>
              <a:t>accumulate knowledge learned in the past, and </a:t>
            </a:r>
          </a:p>
          <a:p>
            <a:pPr lvl="1"/>
            <a:r>
              <a:rPr lang="en-US" dirty="0"/>
              <a:t>use/adapt the knowledge to learn more &amp; to learn better.</a:t>
            </a:r>
          </a:p>
          <a:p>
            <a:pPr lvl="1"/>
            <a:r>
              <a:rPr lang="en-US" dirty="0"/>
              <a:t>Mostly in a self-supervised (unsupervised) manner </a:t>
            </a:r>
          </a:p>
          <a:p>
            <a:pPr lvl="1"/>
            <a:endParaRPr lang="en-US" dirty="0"/>
          </a:p>
          <a:p>
            <a:r>
              <a:rPr lang="en-US" i="1" dirty="0">
                <a:solidFill>
                  <a:srgbClr val="FF0000"/>
                </a:solidFill>
              </a:rPr>
              <a:t>Lifelong Learning </a:t>
            </a:r>
            <a:r>
              <a:rPr lang="en-US" dirty="0">
                <a:solidFill>
                  <a:srgbClr val="FF0000"/>
                </a:solidFill>
              </a:rPr>
              <a:t>(LL): </a:t>
            </a:r>
            <a:r>
              <a:rPr lang="en-US" dirty="0"/>
              <a:t>imitate this human learning capability</a:t>
            </a:r>
            <a:endParaRPr lang="en-US" b="1" dirty="0">
              <a:solidFill>
                <a:srgbClr val="FF0000"/>
              </a:solidFill>
            </a:endParaRPr>
          </a:p>
          <a:p>
            <a:pPr>
              <a:spcBef>
                <a:spcPts val="1800"/>
              </a:spcBef>
            </a:pPr>
            <a:r>
              <a:rPr lang="en-US" b="1" dirty="0">
                <a:solidFill>
                  <a:srgbClr val="FF0000"/>
                </a:solidFill>
              </a:rPr>
              <a:t>Goal: </a:t>
            </a:r>
            <a:r>
              <a:rPr lang="en-US" sz="2800" dirty="0">
                <a:solidFill>
                  <a:srgbClr val="0000FF"/>
                </a:solidFill>
              </a:rPr>
              <a:t>Create a machine that learns like humans </a:t>
            </a:r>
          </a:p>
          <a:p>
            <a:pPr lvl="1">
              <a:spcBef>
                <a:spcPts val="600"/>
              </a:spcBef>
            </a:pPr>
            <a:r>
              <a:rPr lang="en-US" sz="2400" dirty="0">
                <a:solidFill>
                  <a:srgbClr val="0000FF"/>
                </a:solidFill>
              </a:rPr>
              <a:t>Necessary for </a:t>
            </a:r>
            <a:r>
              <a:rPr lang="en-US" sz="2400" dirty="0">
                <a:solidFill>
                  <a:srgbClr val="FF0000"/>
                </a:solidFill>
              </a:rPr>
              <a:t>Artificial General Intelligence</a:t>
            </a:r>
            <a:endParaRPr lang="en-US" sz="2400" dirty="0">
              <a:solidFill>
                <a:srgbClr val="0000FF"/>
              </a:solidFill>
            </a:endParaRPr>
          </a:p>
          <a:p>
            <a:pPr lvl="1">
              <a:spcBef>
                <a:spcPts val="600"/>
              </a:spcBef>
            </a:pPr>
            <a:endParaRPr lang="en-US" sz="2400" dirty="0">
              <a:solidFill>
                <a:srgbClr val="0000FF"/>
              </a:solidFill>
            </a:endParaRPr>
          </a:p>
        </p:txBody>
      </p:sp>
      <p:sp>
        <p:nvSpPr>
          <p:cNvPr id="7" name="Slide Number Placeholder 6"/>
          <p:cNvSpPr>
            <a:spLocks noGrp="1"/>
          </p:cNvSpPr>
          <p:nvPr>
            <p:ph type="sldNum" sz="quarter" idx="11"/>
          </p:nvPr>
        </p:nvSpPr>
        <p:spPr/>
        <p:txBody>
          <a:bodyPr/>
          <a:lstStyle/>
          <a:p>
            <a:pPr>
              <a:defRPr/>
            </a:pPr>
            <a:fld id="{09BF91C3-4DC8-4412-86BD-7EDA41606D7A}" type="slidenum">
              <a:rPr lang="en-US" altLang="en-US" smtClean="0"/>
              <a:pPr>
                <a:defRPr/>
              </a:pPr>
              <a:t>4</a:t>
            </a:fld>
            <a:endParaRPr lang="en-US" altLang="en-US"/>
          </a:p>
        </p:txBody>
      </p:sp>
      <p:sp>
        <p:nvSpPr>
          <p:cNvPr id="4" name="Footer Placeholder 3"/>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27925799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Simplify optimization</a:t>
            </a:r>
            <a:endParaRPr lang="en-US" sz="3000" dirty="0"/>
          </a:p>
        </p:txBody>
      </p:sp>
      <p:sp>
        <p:nvSpPr>
          <p:cNvPr id="3" name="Content Placeholder 2"/>
          <p:cNvSpPr>
            <a:spLocks noGrp="1"/>
          </p:cNvSpPr>
          <p:nvPr>
            <p:ph idx="1"/>
          </p:nvPr>
        </p:nvSpPr>
        <p:spPr>
          <a:xfrm>
            <a:off x="609600" y="1490564"/>
            <a:ext cx="10972800" cy="4530725"/>
          </a:xfrm>
        </p:spPr>
        <p:txBody>
          <a:bodyPr/>
          <a:lstStyle/>
          <a:p>
            <a:r>
              <a:rPr lang="en-US" sz="2800" dirty="0">
                <a:solidFill>
                  <a:srgbClr val="0000FF"/>
                </a:solidFill>
              </a:rPr>
              <a:t>GO-MTL</a:t>
            </a:r>
            <a:r>
              <a:rPr lang="en-US" sz="2800" dirty="0"/>
              <a:t>: when computing a single candidate </a:t>
            </a:r>
            <a:r>
              <a:rPr lang="en-US" sz="2800" b="1" i="1" dirty="0"/>
              <a:t>L</a:t>
            </a:r>
            <a:r>
              <a:rPr lang="en-US" sz="2800" dirty="0"/>
              <a:t>, an optimization problem must be solved to </a:t>
            </a:r>
            <a:r>
              <a:rPr lang="en-US" sz="2800" dirty="0" smtClean="0"/>
              <a:t>re-compute </a:t>
            </a:r>
            <a:r>
              <a:rPr lang="en-US" sz="2800" dirty="0"/>
              <a:t>the value of each </a:t>
            </a:r>
            <a:r>
              <a:rPr lang="en-US" sz="2800" i="1" dirty="0">
                <a:sym typeface="Symbol" panose="05050102010706020507" pitchFamily="18" charset="2"/>
              </a:rPr>
              <a:t>s</a:t>
            </a:r>
            <a:r>
              <a:rPr lang="en-US" sz="1600" i="1" dirty="0">
                <a:sym typeface="Symbol" panose="05050102010706020507" pitchFamily="18" charset="2"/>
              </a:rPr>
              <a:t> </a:t>
            </a:r>
            <a:r>
              <a:rPr lang="en-US" sz="2800" i="1" baseline="30000" dirty="0">
                <a:sym typeface="Symbol" panose="05050102010706020507" pitchFamily="18" charset="2"/>
              </a:rPr>
              <a:t>(t</a:t>
            </a:r>
            <a:r>
              <a:rPr lang="en-US" sz="2800" baseline="30000" dirty="0">
                <a:sym typeface="Symbol" panose="05050102010706020507" pitchFamily="18" charset="2"/>
              </a:rPr>
              <a:t>)</a:t>
            </a:r>
            <a:r>
              <a:rPr lang="en-US" sz="2800" dirty="0"/>
              <a:t>.</a:t>
            </a:r>
          </a:p>
          <a:p>
            <a:endParaRPr lang="en-US" sz="2800" dirty="0"/>
          </a:p>
          <a:p>
            <a:r>
              <a:rPr lang="en-US" sz="2800" dirty="0">
                <a:solidFill>
                  <a:srgbClr val="0000FF"/>
                </a:solidFill>
              </a:rPr>
              <a:t>ELLA</a:t>
            </a:r>
            <a:r>
              <a:rPr lang="en-US" sz="2800" dirty="0"/>
              <a:t>: after </a:t>
            </a:r>
            <a:r>
              <a:rPr lang="en-US" sz="2800" i="1" dirty="0">
                <a:sym typeface="Symbol" panose="05050102010706020507" pitchFamily="18" charset="2"/>
              </a:rPr>
              <a:t>s</a:t>
            </a:r>
            <a:r>
              <a:rPr lang="en-US" sz="1600" i="1" dirty="0">
                <a:sym typeface="Symbol" panose="05050102010706020507" pitchFamily="18" charset="2"/>
              </a:rPr>
              <a:t> </a:t>
            </a:r>
            <a:r>
              <a:rPr lang="en-US" sz="2800" i="1" baseline="30000" dirty="0">
                <a:sym typeface="Symbol" panose="05050102010706020507" pitchFamily="18" charset="2"/>
              </a:rPr>
              <a:t>(t</a:t>
            </a:r>
            <a:r>
              <a:rPr lang="en-US" sz="2800" baseline="30000" dirty="0">
                <a:sym typeface="Symbol" panose="05050102010706020507" pitchFamily="18" charset="2"/>
              </a:rPr>
              <a:t>)</a:t>
            </a:r>
            <a:r>
              <a:rPr lang="en-US" sz="2800" dirty="0"/>
              <a:t> is computed given the training data for task </a:t>
            </a:r>
            <a:r>
              <a:rPr lang="en-US" sz="2800" i="1" dirty="0"/>
              <a:t>t</a:t>
            </a:r>
            <a:r>
              <a:rPr lang="en-US" sz="2800" dirty="0"/>
              <a:t>, it will not be updated when training on other tasks. Only </a:t>
            </a:r>
            <a:r>
              <a:rPr lang="en-US" sz="2800" b="1" i="1" dirty="0"/>
              <a:t>L </a:t>
            </a:r>
            <a:r>
              <a:rPr lang="en-US" sz="2800" dirty="0"/>
              <a:t>will be changed. </a:t>
            </a:r>
          </a:p>
          <a:p>
            <a:endParaRPr lang="en-US" sz="2800" dirty="0"/>
          </a:p>
          <a:p>
            <a:r>
              <a:rPr lang="en-US" sz="2800" dirty="0"/>
              <a:t>Note: </a:t>
            </a:r>
            <a:r>
              <a:rPr lang="en-US" sz="2400" dirty="0"/>
              <a:t>(Ruvolo and Eaton, 2013b) added the mechanism to actively select the next task to learn.</a:t>
            </a:r>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40</a:t>
            </a:fld>
            <a:endParaRPr lang="en-US" altLang="en-US"/>
          </a:p>
        </p:txBody>
      </p:sp>
      <p:sp>
        <p:nvSpPr>
          <p:cNvPr id="6" name="Footer Placeholder 5"/>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9290951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ELLA Accuracy Result</a:t>
            </a:r>
            <a:endParaRPr lang="en-US" dirty="0"/>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41</a:t>
            </a:fld>
            <a:endParaRPr lang="en-US" altLang="en-US"/>
          </a:p>
        </p:txBody>
      </p:sp>
      <p:pic>
        <p:nvPicPr>
          <p:cNvPr id="4" name="Picture 3"/>
          <p:cNvPicPr>
            <a:picLocks noChangeAspect="1"/>
          </p:cNvPicPr>
          <p:nvPr/>
        </p:nvPicPr>
        <p:blipFill>
          <a:blip r:embed="rId2"/>
          <a:stretch>
            <a:fillRect/>
          </a:stretch>
        </p:blipFill>
        <p:spPr>
          <a:xfrm>
            <a:off x="1551709" y="2230877"/>
            <a:ext cx="9089721" cy="2073803"/>
          </a:xfrm>
          <a:prstGeom prst="rect">
            <a:avLst/>
          </a:prstGeom>
        </p:spPr>
      </p:pic>
      <p:sp>
        <p:nvSpPr>
          <p:cNvPr id="7" name="Content Placeholder 2"/>
          <p:cNvSpPr>
            <a:spLocks noGrp="1"/>
          </p:cNvSpPr>
          <p:nvPr>
            <p:ph idx="1"/>
          </p:nvPr>
        </p:nvSpPr>
        <p:spPr>
          <a:xfrm>
            <a:off x="609600" y="1340769"/>
            <a:ext cx="10972800" cy="4530725"/>
          </a:xfrm>
        </p:spPr>
        <p:txBody>
          <a:bodyPr/>
          <a:lstStyle/>
          <a:p>
            <a:r>
              <a:rPr lang="en-US" dirty="0" smtClean="0"/>
              <a:t>ELLA vs. GO-MTL</a:t>
            </a:r>
          </a:p>
          <a:p>
            <a:endParaRPr lang="en-US" dirty="0"/>
          </a:p>
          <a:p>
            <a:endParaRPr lang="en-US" dirty="0" smtClean="0"/>
          </a:p>
          <a:p>
            <a:endParaRPr lang="en-US" dirty="0"/>
          </a:p>
          <a:p>
            <a:pPr marL="0" indent="0">
              <a:buNone/>
            </a:pPr>
            <a:endParaRPr lang="en-US" dirty="0"/>
          </a:p>
          <a:p>
            <a:pPr marL="0" indent="0">
              <a:buNone/>
            </a:pPr>
            <a:endParaRPr lang="en-US" dirty="0" smtClean="0"/>
          </a:p>
          <a:p>
            <a:pPr marL="0" indent="0">
              <a:buNone/>
            </a:pPr>
            <a:r>
              <a:rPr lang="en-US" sz="2400" i="1" dirty="0"/>
              <a:t>Batch MTL is GO-MTL</a:t>
            </a:r>
          </a:p>
        </p:txBody>
      </p:sp>
      <p:sp>
        <p:nvSpPr>
          <p:cNvPr id="6" name="Footer Placeholder 5"/>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332345968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ELLA Speed Result</a:t>
            </a:r>
            <a:endParaRPr lang="en-US" dirty="0"/>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42</a:t>
            </a:fld>
            <a:endParaRPr lang="en-US" altLang="en-US"/>
          </a:p>
        </p:txBody>
      </p:sp>
      <p:pic>
        <p:nvPicPr>
          <p:cNvPr id="7" name="Picture 6"/>
          <p:cNvPicPr>
            <a:picLocks noChangeAspect="1"/>
          </p:cNvPicPr>
          <p:nvPr/>
        </p:nvPicPr>
        <p:blipFill>
          <a:blip r:embed="rId2"/>
          <a:stretch>
            <a:fillRect/>
          </a:stretch>
        </p:blipFill>
        <p:spPr>
          <a:xfrm>
            <a:off x="1920044" y="2314360"/>
            <a:ext cx="8280412" cy="2590804"/>
          </a:xfrm>
          <a:prstGeom prst="rect">
            <a:avLst/>
          </a:prstGeom>
        </p:spPr>
      </p:pic>
      <p:sp>
        <p:nvSpPr>
          <p:cNvPr id="8" name="Content Placeholder 2"/>
          <p:cNvSpPr>
            <a:spLocks noGrp="1"/>
          </p:cNvSpPr>
          <p:nvPr>
            <p:ph idx="1"/>
          </p:nvPr>
        </p:nvSpPr>
        <p:spPr>
          <a:xfrm>
            <a:off x="609600" y="1340768"/>
            <a:ext cx="10972800" cy="4788532"/>
          </a:xfrm>
        </p:spPr>
        <p:txBody>
          <a:bodyPr/>
          <a:lstStyle/>
          <a:p>
            <a:r>
              <a:rPr lang="en-US" dirty="0" smtClean="0"/>
              <a:t>ELLA vs. GO-MTL</a:t>
            </a:r>
          </a:p>
          <a:p>
            <a:endParaRPr lang="en-US" dirty="0"/>
          </a:p>
          <a:p>
            <a:endParaRPr lang="en-US" dirty="0" smtClean="0"/>
          </a:p>
          <a:p>
            <a:endParaRPr lang="en-US" dirty="0"/>
          </a:p>
          <a:p>
            <a:endParaRPr lang="en-US" dirty="0" smtClean="0"/>
          </a:p>
          <a:p>
            <a:endParaRPr lang="en-US" dirty="0"/>
          </a:p>
          <a:p>
            <a:endParaRPr lang="en-US" dirty="0" smtClean="0"/>
          </a:p>
          <a:p>
            <a:pPr marL="0" indent="0">
              <a:buNone/>
            </a:pPr>
            <a:r>
              <a:rPr lang="en-US" dirty="0" smtClean="0">
                <a:solidFill>
                  <a:srgbClr val="0000FF"/>
                </a:solidFill>
              </a:rPr>
              <a:t>ELLA is 1K times faster than GO-MTL on all tasks, 30K times on a new task</a:t>
            </a:r>
          </a:p>
        </p:txBody>
      </p:sp>
      <p:sp>
        <p:nvSpPr>
          <p:cNvPr id="3" name="Footer Placeholder 2"/>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5213673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Lifelong sentiment classification</a:t>
            </a:r>
            <a:br>
              <a:rPr lang="en-US" dirty="0" smtClean="0"/>
            </a:br>
            <a:r>
              <a:rPr lang="en-US" sz="2400" dirty="0"/>
              <a:t>(Chen, Ma, and Liu 2015)</a:t>
            </a:r>
            <a:r>
              <a:rPr lang="en-US" dirty="0" smtClean="0"/>
              <a:t/>
            </a:r>
            <a:br>
              <a:rPr lang="en-US" dirty="0" smtClean="0"/>
            </a:br>
            <a:endParaRPr lang="en-US" sz="2000" dirty="0"/>
          </a:p>
        </p:txBody>
      </p:sp>
      <p:sp>
        <p:nvSpPr>
          <p:cNvPr id="3" name="Content Placeholder 2"/>
          <p:cNvSpPr>
            <a:spLocks noGrp="1"/>
          </p:cNvSpPr>
          <p:nvPr>
            <p:ph idx="1"/>
          </p:nvPr>
        </p:nvSpPr>
        <p:spPr/>
        <p:txBody>
          <a:bodyPr/>
          <a:lstStyle/>
          <a:p>
            <a:r>
              <a:rPr lang="en-US" altLang="en-US" sz="2800" dirty="0"/>
              <a:t>“</a:t>
            </a:r>
            <a:r>
              <a:rPr lang="en-US" altLang="en-US" sz="2800" i="1" dirty="0">
                <a:solidFill>
                  <a:srgbClr val="00B050"/>
                </a:solidFill>
              </a:rPr>
              <a:t>I bought a cellphone a few days ago. It is such a nice phone. The touch screen is really cool. The voice quality is great too. ....” </a:t>
            </a:r>
          </a:p>
          <a:p>
            <a:pPr>
              <a:spcBef>
                <a:spcPts val="1800"/>
              </a:spcBef>
            </a:pPr>
            <a:r>
              <a:rPr lang="en-US" dirty="0" smtClean="0">
                <a:solidFill>
                  <a:srgbClr val="FF0000"/>
                </a:solidFill>
              </a:rPr>
              <a:t>Goal</a:t>
            </a:r>
            <a:r>
              <a:rPr lang="en-US" dirty="0" smtClean="0"/>
              <a:t>: </a:t>
            </a:r>
            <a:r>
              <a:rPr lang="en-US" dirty="0" smtClean="0">
                <a:solidFill>
                  <a:srgbClr val="3333FF"/>
                </a:solidFill>
              </a:rPr>
              <a:t>classify docs or sentences as </a:t>
            </a:r>
            <a:r>
              <a:rPr lang="en-US" dirty="0" smtClean="0">
                <a:solidFill>
                  <a:srgbClr val="FF0000"/>
                </a:solidFill>
              </a:rPr>
              <a:t>+ </a:t>
            </a:r>
            <a:r>
              <a:rPr lang="en-US" dirty="0" smtClean="0"/>
              <a:t>or</a:t>
            </a:r>
            <a:r>
              <a:rPr lang="en-US" dirty="0" smtClean="0">
                <a:solidFill>
                  <a:srgbClr val="FF0000"/>
                </a:solidFill>
              </a:rPr>
              <a:t> -</a:t>
            </a:r>
            <a:r>
              <a:rPr lang="en-US" dirty="0" smtClean="0"/>
              <a:t>.</a:t>
            </a:r>
            <a:r>
              <a:rPr lang="en-US" dirty="0" smtClean="0">
                <a:solidFill>
                  <a:srgbClr val="FF0000"/>
                </a:solidFill>
              </a:rPr>
              <a:t> </a:t>
            </a:r>
          </a:p>
          <a:p>
            <a:pPr lvl="1"/>
            <a:r>
              <a:rPr lang="en-US" dirty="0" smtClean="0"/>
              <a:t>Need to manually label a lot of training data </a:t>
            </a:r>
            <a:r>
              <a:rPr lang="en-US" dirty="0" smtClean="0">
                <a:solidFill>
                  <a:srgbClr val="0000FF"/>
                </a:solidFill>
              </a:rPr>
              <a:t>for each domain</a:t>
            </a:r>
            <a:r>
              <a:rPr lang="en-US" dirty="0" smtClean="0"/>
              <a:t>, which is highly labor-intensive</a:t>
            </a:r>
          </a:p>
          <a:p>
            <a:r>
              <a:rPr lang="en-US" sz="3200" dirty="0"/>
              <a:t>Can we not label for every domain or at least not label so many docs/sentences?</a:t>
            </a:r>
            <a:endParaRPr lang="en-US" dirty="0">
              <a:solidFill>
                <a:srgbClr val="3333FF"/>
              </a:solidFill>
            </a:endParaRPr>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43</a:t>
            </a:fld>
            <a:endParaRPr lang="en-US" altLang="en-US" dirty="0"/>
          </a:p>
        </p:txBody>
      </p:sp>
      <p:sp>
        <p:nvSpPr>
          <p:cNvPr id="6" name="Footer Placeholder 5"/>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77561617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a:t>
            </a:r>
            <a:r>
              <a:rPr lang="en-US" dirty="0" smtClean="0"/>
              <a:t>simple LL approach</a:t>
            </a:r>
            <a:endParaRPr lang="en-US" dirty="0"/>
          </a:p>
        </p:txBody>
      </p:sp>
      <p:sp>
        <p:nvSpPr>
          <p:cNvPr id="3" name="Content Placeholder 2"/>
          <p:cNvSpPr>
            <a:spLocks noGrp="1"/>
          </p:cNvSpPr>
          <p:nvPr>
            <p:ph idx="1"/>
          </p:nvPr>
        </p:nvSpPr>
        <p:spPr/>
        <p:txBody>
          <a:bodyPr/>
          <a:lstStyle/>
          <a:p>
            <a:pPr marL="0" indent="0">
              <a:spcAft>
                <a:spcPts val="0"/>
              </a:spcAft>
              <a:buNone/>
            </a:pPr>
            <a:r>
              <a:rPr lang="en-US" dirty="0"/>
              <a:t>Assuming we have worked on a</a:t>
            </a:r>
            <a:r>
              <a:rPr lang="en-US" i="1" dirty="0"/>
              <a:t> large number of past domains</a:t>
            </a:r>
            <a:r>
              <a:rPr lang="en-US" dirty="0"/>
              <a:t> with all their training data </a:t>
            </a:r>
            <a:r>
              <a:rPr lang="en-US" i="1" dirty="0"/>
              <a:t>D</a:t>
            </a:r>
            <a:r>
              <a:rPr lang="en-US" dirty="0"/>
              <a:t> </a:t>
            </a:r>
          </a:p>
          <a:p>
            <a:pPr>
              <a:spcBef>
                <a:spcPts val="2400"/>
              </a:spcBef>
              <a:spcAft>
                <a:spcPts val="0"/>
              </a:spcAft>
            </a:pPr>
            <a:r>
              <a:rPr lang="en-US" dirty="0"/>
              <a:t>Build a classifier using </a:t>
            </a:r>
            <a:r>
              <a:rPr lang="en-US" i="1" dirty="0"/>
              <a:t>D</a:t>
            </a:r>
            <a:r>
              <a:rPr lang="en-US" dirty="0"/>
              <a:t>, test on </a:t>
            </a:r>
            <a:r>
              <a:rPr lang="en-US" dirty="0" smtClean="0"/>
              <a:t>the new </a:t>
            </a:r>
            <a:r>
              <a:rPr lang="en-US" dirty="0"/>
              <a:t>domain</a:t>
            </a:r>
          </a:p>
          <a:p>
            <a:r>
              <a:rPr lang="en-US" dirty="0">
                <a:solidFill>
                  <a:srgbClr val="00B050"/>
                </a:solidFill>
              </a:rPr>
              <a:t>In many cases </a:t>
            </a:r>
            <a:r>
              <a:rPr lang="en-US" dirty="0"/>
              <a:t>– improve accuracy by as much as 19% (= 80%-61%). </a:t>
            </a:r>
            <a:r>
              <a:rPr lang="en-US" dirty="0">
                <a:solidFill>
                  <a:srgbClr val="FF0000"/>
                </a:solidFill>
              </a:rPr>
              <a:t>Why?</a:t>
            </a:r>
          </a:p>
          <a:p>
            <a:pPr>
              <a:spcBef>
                <a:spcPts val="1800"/>
              </a:spcBef>
            </a:pPr>
            <a:r>
              <a:rPr lang="en-US" dirty="0">
                <a:solidFill>
                  <a:srgbClr val="00B050"/>
                </a:solidFill>
              </a:rPr>
              <a:t>In some others cases </a:t>
            </a:r>
            <a:r>
              <a:rPr lang="en-US" dirty="0"/>
              <a:t>– not so good,</a:t>
            </a:r>
            <a:r>
              <a:rPr lang="en-US" dirty="0">
                <a:solidFill>
                  <a:srgbClr val="00B050"/>
                </a:solidFill>
              </a:rPr>
              <a:t> </a:t>
            </a:r>
            <a:r>
              <a:rPr lang="en-US" dirty="0"/>
              <a:t>e.g., it works poorly for </a:t>
            </a:r>
            <a:r>
              <a:rPr lang="en-US" dirty="0">
                <a:solidFill>
                  <a:srgbClr val="0000FF"/>
                </a:solidFill>
              </a:rPr>
              <a:t>toy</a:t>
            </a:r>
            <a:r>
              <a:rPr lang="en-US" dirty="0"/>
              <a:t> </a:t>
            </a:r>
            <a:r>
              <a:rPr lang="en-US" dirty="0">
                <a:solidFill>
                  <a:srgbClr val="0000FF"/>
                </a:solidFill>
              </a:rPr>
              <a:t>reviews</a:t>
            </a:r>
            <a:r>
              <a:rPr lang="en-US" dirty="0"/>
              <a:t>. </a:t>
            </a:r>
            <a:r>
              <a:rPr lang="en-US" dirty="0">
                <a:solidFill>
                  <a:srgbClr val="FF0000"/>
                </a:solidFill>
              </a:rPr>
              <a:t>Why?</a:t>
            </a:r>
            <a:r>
              <a:rPr lang="en-US" dirty="0"/>
              <a:t> “toy”</a:t>
            </a:r>
          </a:p>
          <a:p>
            <a:endParaRPr lang="en-US" dirty="0"/>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44</a:t>
            </a:fld>
            <a:endParaRPr lang="en-US" altLang="en-US"/>
          </a:p>
        </p:txBody>
      </p:sp>
      <p:sp>
        <p:nvSpPr>
          <p:cNvPr id="6" name="Footer Placeholder 5"/>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212420571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 function</a:t>
            </a:r>
            <a:endParaRPr lang="en-US" dirty="0"/>
          </a:p>
        </p:txBody>
      </p:sp>
      <p:sp>
        <p:nvSpPr>
          <p:cNvPr id="9" name="Slide Number Placeholder 8"/>
          <p:cNvSpPr>
            <a:spLocks noGrp="1"/>
          </p:cNvSpPr>
          <p:nvPr>
            <p:ph type="sldNum" sz="quarter" idx="11"/>
          </p:nvPr>
        </p:nvSpPr>
        <p:spPr/>
        <p:txBody>
          <a:bodyPr/>
          <a:lstStyle/>
          <a:p>
            <a:pPr>
              <a:defRPr/>
            </a:pPr>
            <a:fld id="{09BF91C3-4DC8-4412-86BD-7EDA41606D7A}" type="slidenum">
              <a:rPr lang="en-US" altLang="en-US" smtClean="0"/>
              <a:pPr>
                <a:defRPr/>
              </a:pPr>
              <a:t>45</a:t>
            </a:fld>
            <a:endParaRPr lang="en-US" altLang="en-US"/>
          </a:p>
        </p:txBody>
      </p:sp>
      <p:pic>
        <p:nvPicPr>
          <p:cNvPr id="7" name="Picture 6"/>
          <p:cNvPicPr>
            <a:picLocks noChangeAspect="1"/>
          </p:cNvPicPr>
          <p:nvPr/>
        </p:nvPicPr>
        <p:blipFill>
          <a:blip r:embed="rId2"/>
          <a:stretch>
            <a:fillRect/>
          </a:stretch>
        </p:blipFill>
        <p:spPr>
          <a:xfrm>
            <a:off x="3143672" y="2564905"/>
            <a:ext cx="6336704" cy="1117079"/>
          </a:xfrm>
          <a:prstGeom prst="rect">
            <a:avLst/>
          </a:prstGeom>
        </p:spPr>
      </p:pic>
      <p:sp>
        <p:nvSpPr>
          <p:cNvPr id="10" name="Content Placeholder 2"/>
          <p:cNvSpPr>
            <a:spLocks noGrp="1"/>
          </p:cNvSpPr>
          <p:nvPr>
            <p:ph idx="1"/>
          </p:nvPr>
        </p:nvSpPr>
        <p:spPr>
          <a:xfrm>
            <a:off x="609600" y="1600201"/>
            <a:ext cx="10814992" cy="4530725"/>
          </a:xfrm>
        </p:spPr>
        <p:txBody>
          <a:bodyPr/>
          <a:lstStyle/>
          <a:p>
            <a:r>
              <a:rPr lang="en-US" dirty="0" smtClean="0"/>
              <a:t>Maximize the probability difference</a:t>
            </a:r>
          </a:p>
          <a:p>
            <a:endParaRPr lang="en-US" dirty="0">
              <a:solidFill>
                <a:srgbClr val="0000FF"/>
              </a:solidFill>
            </a:endParaRPr>
          </a:p>
          <a:p>
            <a:endParaRPr lang="en-US" dirty="0" smtClean="0">
              <a:solidFill>
                <a:srgbClr val="0000FF"/>
              </a:solidFill>
            </a:endParaRPr>
          </a:p>
          <a:p>
            <a:endParaRPr lang="en-US" dirty="0">
              <a:solidFill>
                <a:srgbClr val="0000FF"/>
              </a:solidFill>
            </a:endParaRPr>
          </a:p>
          <a:p>
            <a:endParaRPr lang="en-US" dirty="0" smtClean="0">
              <a:solidFill>
                <a:srgbClr val="0000FF"/>
              </a:solidFill>
            </a:endParaRPr>
          </a:p>
          <a:p>
            <a:r>
              <a:rPr lang="en-US" i="1" dirty="0" err="1" smtClean="0">
                <a:solidFill>
                  <a:srgbClr val="000000"/>
                </a:solidFill>
              </a:rPr>
              <a:t>c</a:t>
            </a:r>
            <a:r>
              <a:rPr lang="en-US" i="1" baseline="-25000" dirty="0" err="1" smtClean="0">
                <a:solidFill>
                  <a:srgbClr val="000000"/>
                </a:solidFill>
              </a:rPr>
              <a:t>j</a:t>
            </a:r>
            <a:r>
              <a:rPr lang="en-US" dirty="0" smtClean="0">
                <a:solidFill>
                  <a:srgbClr val="000000"/>
                </a:solidFill>
              </a:rPr>
              <a:t>: labeled class in ground truth</a:t>
            </a:r>
          </a:p>
          <a:p>
            <a:r>
              <a:rPr lang="en-US" i="1" dirty="0" err="1" smtClean="0">
                <a:solidFill>
                  <a:srgbClr val="000000"/>
                </a:solidFill>
              </a:rPr>
              <a:t>c</a:t>
            </a:r>
            <a:r>
              <a:rPr lang="en-US" i="1" baseline="-25000" dirty="0" err="1" smtClean="0">
                <a:solidFill>
                  <a:srgbClr val="000000"/>
                </a:solidFill>
              </a:rPr>
              <a:t>f</a:t>
            </a:r>
            <a:r>
              <a:rPr lang="en-US" dirty="0" smtClean="0">
                <a:solidFill>
                  <a:srgbClr val="000000"/>
                </a:solidFill>
              </a:rPr>
              <a:t>: all classes other than </a:t>
            </a:r>
            <a:r>
              <a:rPr lang="en-US" i="1" dirty="0" err="1">
                <a:solidFill>
                  <a:srgbClr val="000000"/>
                </a:solidFill>
              </a:rPr>
              <a:t>c</a:t>
            </a:r>
            <a:r>
              <a:rPr lang="en-US" i="1" baseline="-25000" dirty="0" err="1">
                <a:solidFill>
                  <a:srgbClr val="000000"/>
                </a:solidFill>
              </a:rPr>
              <a:t>j</a:t>
            </a:r>
            <a:endParaRPr lang="en-US" i="1" dirty="0" smtClean="0">
              <a:solidFill>
                <a:srgbClr val="000000"/>
              </a:solidFill>
            </a:endParaRPr>
          </a:p>
        </p:txBody>
      </p:sp>
      <p:sp>
        <p:nvSpPr>
          <p:cNvPr id="3" name="Footer Placeholder 2"/>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118972812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611724" y="2996952"/>
            <a:ext cx="5438932" cy="1980220"/>
          </a:xfrm>
          <a:prstGeom prst="rect">
            <a:avLst/>
          </a:prstGeom>
        </p:spPr>
      </p:pic>
      <p:sp>
        <p:nvSpPr>
          <p:cNvPr id="2" name="Title 1"/>
          <p:cNvSpPr>
            <a:spLocks noGrp="1"/>
          </p:cNvSpPr>
          <p:nvPr>
            <p:ph type="title"/>
          </p:nvPr>
        </p:nvSpPr>
        <p:spPr/>
        <p:txBody>
          <a:bodyPr/>
          <a:lstStyle/>
          <a:p>
            <a:r>
              <a:rPr lang="en-US" sz="4400" dirty="0"/>
              <a:t>Exploiting </a:t>
            </a:r>
            <a:r>
              <a:rPr lang="en-US" sz="4400" dirty="0" smtClean="0"/>
              <a:t>knowledge </a:t>
            </a:r>
            <a:r>
              <a:rPr lang="en-US" sz="4400" dirty="0"/>
              <a:t>via </a:t>
            </a:r>
            <a:r>
              <a:rPr lang="en-US" sz="4400" dirty="0" smtClean="0"/>
              <a:t>penalties</a:t>
            </a:r>
            <a:r>
              <a:rPr lang="en-US" sz="4400" dirty="0"/>
              <a:t/>
            </a:r>
            <a:br>
              <a:rPr lang="en-US" sz="4400" dirty="0"/>
            </a:br>
            <a:endParaRPr lang="en-US" dirty="0"/>
          </a:p>
        </p:txBody>
      </p:sp>
      <p:sp>
        <p:nvSpPr>
          <p:cNvPr id="3" name="Content Placeholder 2"/>
          <p:cNvSpPr>
            <a:spLocks noGrp="1"/>
          </p:cNvSpPr>
          <p:nvPr>
            <p:ph idx="1"/>
          </p:nvPr>
        </p:nvSpPr>
        <p:spPr>
          <a:xfrm>
            <a:off x="609600" y="1600201"/>
            <a:ext cx="10972800" cy="4530725"/>
          </a:xfrm>
        </p:spPr>
        <p:txBody>
          <a:bodyPr/>
          <a:lstStyle/>
          <a:p>
            <a:r>
              <a:rPr lang="en-US" sz="2800" dirty="0"/>
              <a:t>Penalty terms for two types of knowledge</a:t>
            </a:r>
          </a:p>
          <a:p>
            <a:pPr lvl="1"/>
            <a:r>
              <a:rPr lang="en-US" dirty="0"/>
              <a:t>Document-level knowledge</a:t>
            </a:r>
          </a:p>
          <a:p>
            <a:pPr lvl="1"/>
            <a:r>
              <a:rPr lang="en-US" dirty="0"/>
              <a:t>Domain-level </a:t>
            </a:r>
            <a:r>
              <a:rPr lang="en-US" dirty="0" smtClean="0"/>
              <a:t>knowledge</a:t>
            </a:r>
          </a:p>
          <a:p>
            <a:pPr lvl="1"/>
            <a:endParaRPr lang="en-US" dirty="0">
              <a:solidFill>
                <a:srgbClr val="0000FF"/>
              </a:solidFill>
            </a:endParaRPr>
          </a:p>
          <a:p>
            <a:pPr lvl="1"/>
            <a:endParaRPr lang="en-US" dirty="0" smtClean="0">
              <a:solidFill>
                <a:srgbClr val="0000FF"/>
              </a:solidFill>
            </a:endParaRPr>
          </a:p>
          <a:p>
            <a:pPr lvl="1"/>
            <a:endParaRPr lang="en-US" dirty="0">
              <a:solidFill>
                <a:srgbClr val="0000FF"/>
              </a:solidFill>
            </a:endParaRPr>
          </a:p>
          <a:p>
            <a:pPr lvl="1"/>
            <a:endParaRPr lang="en-US" dirty="0" smtClean="0">
              <a:solidFill>
                <a:srgbClr val="0000FF"/>
              </a:solidFill>
            </a:endParaRPr>
          </a:p>
          <a:p>
            <a:pPr lvl="1"/>
            <a:r>
              <a:rPr lang="en-US" i="1" dirty="0" smtClean="0"/>
              <a:t>R</a:t>
            </a:r>
            <a:r>
              <a:rPr lang="en-US" i="1" baseline="-25000" dirty="0" smtClean="0"/>
              <a:t>W </a:t>
            </a:r>
            <a:r>
              <a:rPr lang="en-US" dirty="0" smtClean="0"/>
              <a:t>: ratio of #tasks where </a:t>
            </a:r>
            <a:r>
              <a:rPr lang="en-US" i="1" dirty="0" smtClean="0"/>
              <a:t>w </a:t>
            </a:r>
            <a:r>
              <a:rPr lang="en-US" dirty="0" smtClean="0"/>
              <a:t>is positive / #all tasks</a:t>
            </a:r>
          </a:p>
          <a:p>
            <a:pPr lvl="1"/>
            <a:r>
              <a:rPr lang="en-US" dirty="0"/>
              <a:t> </a:t>
            </a:r>
            <a:endParaRPr lang="en-US" dirty="0" smtClean="0"/>
          </a:p>
          <a:p>
            <a:pPr lvl="1"/>
            <a:endParaRPr lang="en-US" dirty="0"/>
          </a:p>
          <a:p>
            <a:pPr marL="0" indent="0">
              <a:buNone/>
            </a:pPr>
            <a:endParaRPr lang="en-US" sz="2800" dirty="0"/>
          </a:p>
          <a:p>
            <a:pPr lvl="1"/>
            <a:endParaRPr lang="en-US" dirty="0"/>
          </a:p>
        </p:txBody>
      </p:sp>
      <p:sp>
        <p:nvSpPr>
          <p:cNvPr id="8" name="Slide Number Placeholder 7"/>
          <p:cNvSpPr>
            <a:spLocks noGrp="1"/>
          </p:cNvSpPr>
          <p:nvPr>
            <p:ph type="sldNum" sz="quarter" idx="11"/>
          </p:nvPr>
        </p:nvSpPr>
        <p:spPr/>
        <p:txBody>
          <a:bodyPr/>
          <a:lstStyle/>
          <a:p>
            <a:pPr>
              <a:defRPr/>
            </a:pPr>
            <a:fld id="{09BF91C3-4DC8-4412-86BD-7EDA41606D7A}" type="slidenum">
              <a:rPr lang="en-US" altLang="en-US" smtClean="0"/>
              <a:pPr>
                <a:defRPr/>
              </a:pPr>
              <a:t>46</a:t>
            </a:fld>
            <a:endParaRPr lang="en-US" altLang="en-US"/>
          </a:p>
        </p:txBody>
      </p:sp>
      <p:pic>
        <p:nvPicPr>
          <p:cNvPr id="9" name="Picture 8"/>
          <p:cNvPicPr>
            <a:picLocks noChangeAspect="1"/>
          </p:cNvPicPr>
          <p:nvPr/>
        </p:nvPicPr>
        <p:blipFill>
          <a:blip r:embed="rId3"/>
          <a:stretch>
            <a:fillRect/>
          </a:stretch>
        </p:blipFill>
        <p:spPr>
          <a:xfrm>
            <a:off x="1343472" y="5481228"/>
            <a:ext cx="6984268" cy="501085"/>
          </a:xfrm>
          <a:prstGeom prst="rect">
            <a:avLst/>
          </a:prstGeom>
        </p:spPr>
      </p:pic>
      <p:sp>
        <p:nvSpPr>
          <p:cNvPr id="6" name="Footer Placeholder 5"/>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174205693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words not appeared in training</a:t>
            </a:r>
            <a:endParaRPr lang="en-US" dirty="0"/>
          </a:p>
        </p:txBody>
      </p:sp>
      <p:sp>
        <p:nvSpPr>
          <p:cNvPr id="3" name="Content Placeholder 2"/>
          <p:cNvSpPr>
            <a:spLocks noGrp="1"/>
          </p:cNvSpPr>
          <p:nvPr>
            <p:ph idx="1"/>
          </p:nvPr>
        </p:nvSpPr>
        <p:spPr/>
        <p:txBody>
          <a:bodyPr/>
          <a:lstStyle/>
          <a:p>
            <a:r>
              <a:rPr lang="en-US" dirty="0" smtClean="0">
                <a:solidFill>
                  <a:srgbClr val="FF0000"/>
                </a:solidFill>
              </a:rPr>
              <a:t>Interestingly</a:t>
            </a:r>
            <a:r>
              <a:rPr lang="en-US" dirty="0" smtClean="0">
                <a:solidFill>
                  <a:srgbClr val="0000FF"/>
                </a:solidFill>
              </a:rPr>
              <a:t>,</a:t>
            </a:r>
            <a:r>
              <a:rPr lang="en-US" dirty="0" smtClean="0">
                <a:solidFill>
                  <a:srgbClr val="FF0000"/>
                </a:solidFill>
              </a:rPr>
              <a:t> </a:t>
            </a:r>
            <a:r>
              <a:rPr lang="en-US" dirty="0" smtClean="0">
                <a:solidFill>
                  <a:srgbClr val="0000FF"/>
                </a:solidFill>
              </a:rPr>
              <a:t>use words for classification in testing that have not appeared in training</a:t>
            </a:r>
          </a:p>
          <a:p>
            <a:pPr marL="0" indent="0">
              <a:buNone/>
            </a:pPr>
            <a:r>
              <a:rPr lang="en-US" dirty="0" smtClean="0"/>
              <a:t>           P(</a:t>
            </a:r>
            <a:r>
              <a:rPr lang="en-US" i="1" dirty="0" err="1" smtClean="0"/>
              <a:t>w</a:t>
            </a:r>
            <a:r>
              <a:rPr lang="en-US" i="1" baseline="-25000" dirty="0" err="1" smtClean="0"/>
              <a:t>i</a:t>
            </a:r>
            <a:r>
              <a:rPr lang="en-US" dirty="0" smtClean="0"/>
              <a:t> | </a:t>
            </a:r>
            <a:r>
              <a:rPr lang="en-US" i="1" dirty="0" err="1" smtClean="0"/>
              <a:t>c</a:t>
            </a:r>
            <a:r>
              <a:rPr lang="en-US" i="1" baseline="-25000" dirty="0" err="1" smtClean="0"/>
              <a:t>j</a:t>
            </a:r>
            <a:r>
              <a:rPr lang="en-US" dirty="0" smtClean="0"/>
              <a:t>)</a:t>
            </a:r>
          </a:p>
          <a:p>
            <a:r>
              <a:rPr lang="en-US" i="1" dirty="0" err="1"/>
              <a:t>w</a:t>
            </a:r>
            <a:r>
              <a:rPr lang="en-US" i="1" baseline="-25000" dirty="0" err="1"/>
              <a:t>i</a:t>
            </a:r>
            <a:r>
              <a:rPr lang="en-US" dirty="0"/>
              <a:t> </a:t>
            </a:r>
            <a:r>
              <a:rPr lang="en-US" dirty="0" smtClean="0"/>
              <a:t>did not appear in the training data, but appears in the test data. </a:t>
            </a:r>
          </a:p>
          <a:p>
            <a:pPr lvl="1"/>
            <a:r>
              <a:rPr lang="en-US" dirty="0" smtClean="0"/>
              <a:t>Traditional classifier cannot use it</a:t>
            </a:r>
          </a:p>
          <a:p>
            <a:r>
              <a:rPr lang="en-US" dirty="0" smtClean="0"/>
              <a:t>But in lifelong learning, we can because </a:t>
            </a:r>
          </a:p>
          <a:p>
            <a:pPr lvl="1"/>
            <a:r>
              <a:rPr lang="en-US" i="1" dirty="0" err="1" smtClean="0"/>
              <a:t>w</a:t>
            </a:r>
            <a:r>
              <a:rPr lang="en-US" i="1" baseline="-25000" dirty="0" err="1" smtClean="0"/>
              <a:t>i</a:t>
            </a:r>
            <a:r>
              <a:rPr lang="en-US" i="1" baseline="-25000" dirty="0" smtClean="0"/>
              <a:t> </a:t>
            </a:r>
            <a:r>
              <a:rPr lang="en-US" dirty="0" smtClean="0"/>
              <a:t>may have appeared in the past learned knowledge. </a:t>
            </a:r>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47</a:t>
            </a:fld>
            <a:endParaRPr lang="en-US" altLang="en-US"/>
          </a:p>
        </p:txBody>
      </p:sp>
      <p:sp>
        <p:nvSpPr>
          <p:cNvPr id="6" name="Footer Placeholder 5"/>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380185086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result</a:t>
            </a:r>
            <a:endParaRPr lang="en-US" dirty="0"/>
          </a:p>
        </p:txBody>
      </p:sp>
      <p:pic>
        <p:nvPicPr>
          <p:cNvPr id="5" name="Picture 4"/>
          <p:cNvPicPr>
            <a:picLocks noChangeAspect="1"/>
          </p:cNvPicPr>
          <p:nvPr/>
        </p:nvPicPr>
        <p:blipFill>
          <a:blip r:embed="rId2"/>
          <a:stretch>
            <a:fillRect/>
          </a:stretch>
        </p:blipFill>
        <p:spPr>
          <a:xfrm>
            <a:off x="2290847" y="1417639"/>
            <a:ext cx="7610305" cy="4356484"/>
          </a:xfrm>
          <a:prstGeom prst="rect">
            <a:avLst/>
          </a:prstGeom>
        </p:spPr>
      </p:pic>
      <p:sp>
        <p:nvSpPr>
          <p:cNvPr id="3" name="Slide Number Placeholder 2"/>
          <p:cNvSpPr>
            <a:spLocks noGrp="1"/>
          </p:cNvSpPr>
          <p:nvPr>
            <p:ph type="sldNum" sz="quarter" idx="11"/>
          </p:nvPr>
        </p:nvSpPr>
        <p:spPr/>
        <p:txBody>
          <a:bodyPr/>
          <a:lstStyle/>
          <a:p>
            <a:pPr>
              <a:defRPr/>
            </a:pPr>
            <a:fld id="{09BF91C3-4DC8-4412-86BD-7EDA41606D7A}" type="slidenum">
              <a:rPr lang="en-US" altLang="en-US" smtClean="0"/>
              <a:pPr>
                <a:defRPr/>
              </a:pPr>
              <a:t>48</a:t>
            </a:fld>
            <a:endParaRPr lang="en-US" altLang="en-US"/>
          </a:p>
        </p:txBody>
      </p:sp>
      <p:sp>
        <p:nvSpPr>
          <p:cNvPr id="6" name="Footer Placeholder 5"/>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96917292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Backward transfer of knowledge</a:t>
            </a:r>
            <a:br>
              <a:rPr lang="en-US" dirty="0" smtClean="0"/>
            </a:br>
            <a:r>
              <a:rPr lang="en-US" sz="2400" dirty="0" smtClean="0"/>
              <a:t>(</a:t>
            </a:r>
            <a:r>
              <a:rPr lang="en-US" sz="2400" dirty="0"/>
              <a:t>W</a:t>
            </a:r>
            <a:r>
              <a:rPr lang="en-US" sz="2400" dirty="0" smtClean="0"/>
              <a:t>ang et al. 2019)</a:t>
            </a:r>
            <a:endParaRPr lang="en-US" sz="2400" dirty="0"/>
          </a:p>
        </p:txBody>
      </p:sp>
      <p:sp>
        <p:nvSpPr>
          <p:cNvPr id="3" name="Content Placeholder 2"/>
          <p:cNvSpPr>
            <a:spLocks noGrp="1"/>
          </p:cNvSpPr>
          <p:nvPr>
            <p:ph idx="1"/>
          </p:nvPr>
        </p:nvSpPr>
        <p:spPr/>
        <p:txBody>
          <a:bodyPr/>
          <a:lstStyle/>
          <a:p>
            <a:r>
              <a:rPr lang="en-US" dirty="0" smtClean="0"/>
              <a:t>Most existing lifelong </a:t>
            </a:r>
            <a:r>
              <a:rPr lang="en-US" dirty="0"/>
              <a:t>learning methods </a:t>
            </a:r>
            <a:endParaRPr lang="en-US" dirty="0" smtClean="0"/>
          </a:p>
          <a:p>
            <a:pPr lvl="1"/>
            <a:r>
              <a:rPr lang="en-US" dirty="0" smtClean="0"/>
              <a:t>either </a:t>
            </a:r>
            <a:r>
              <a:rPr lang="en-US" dirty="0"/>
              <a:t>only transfer knowledge forward to help future </a:t>
            </a:r>
            <a:r>
              <a:rPr lang="en-US" dirty="0" smtClean="0"/>
              <a:t>learning and </a:t>
            </a:r>
            <a:r>
              <a:rPr lang="en-US" dirty="0"/>
              <a:t>do not go back to improve the model of a previous task </a:t>
            </a:r>
            <a:endParaRPr lang="en-US" dirty="0" smtClean="0"/>
          </a:p>
          <a:p>
            <a:pPr lvl="1"/>
            <a:r>
              <a:rPr lang="en-US" dirty="0" smtClean="0"/>
              <a:t>or 	</a:t>
            </a:r>
          </a:p>
          <a:p>
            <a:pPr lvl="1"/>
            <a:r>
              <a:rPr lang="en-US" dirty="0" smtClean="0"/>
              <a:t>require </a:t>
            </a:r>
            <a:r>
              <a:rPr lang="en-US" dirty="0"/>
              <a:t>the training </a:t>
            </a:r>
            <a:r>
              <a:rPr lang="en-US" dirty="0" smtClean="0"/>
              <a:t>data of </a:t>
            </a:r>
            <a:r>
              <a:rPr lang="en-US" dirty="0"/>
              <a:t>the previous task to retrain its model to exploit backward/reverse knowledge transfer.</a:t>
            </a:r>
          </a:p>
          <a:p>
            <a:r>
              <a:rPr lang="en-US" dirty="0"/>
              <a:t>This paper studies reverse knowledge transfer of lifelong learning</a:t>
            </a:r>
          </a:p>
          <a:p>
            <a:endParaRPr lang="en-US" dirty="0"/>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49</a:t>
            </a:fld>
            <a:endParaRPr lang="en-US" altLang="en-US"/>
          </a:p>
        </p:txBody>
      </p:sp>
      <p:sp>
        <p:nvSpPr>
          <p:cNvPr id="6" name="Footer Placeholder 5"/>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2308821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Practical applications </a:t>
            </a:r>
            <a:r>
              <a:rPr lang="en-US" b="1" dirty="0" smtClean="0">
                <a:solidFill>
                  <a:srgbClr val="0000FF"/>
                </a:solidFill>
              </a:rPr>
              <a:t>need</a:t>
            </a:r>
            <a:r>
              <a:rPr lang="en-US" dirty="0" smtClean="0"/>
              <a:t> LL</a:t>
            </a:r>
            <a:endParaRPr lang="en-US" dirty="0"/>
          </a:p>
        </p:txBody>
      </p:sp>
      <p:sp>
        <p:nvSpPr>
          <p:cNvPr id="3" name="Content Placeholder 2"/>
          <p:cNvSpPr>
            <a:spLocks noGrp="1"/>
          </p:cNvSpPr>
          <p:nvPr>
            <p:ph idx="1"/>
          </p:nvPr>
        </p:nvSpPr>
        <p:spPr>
          <a:xfrm>
            <a:off x="609600" y="1600201"/>
            <a:ext cx="11139028" cy="4530725"/>
          </a:xfrm>
        </p:spPr>
        <p:txBody>
          <a:bodyPr/>
          <a:lstStyle/>
          <a:p>
            <a:r>
              <a:rPr lang="en-US" dirty="0" err="1" smtClean="0"/>
              <a:t>Chatbots</a:t>
            </a:r>
            <a:r>
              <a:rPr lang="en-US" dirty="0" smtClean="0"/>
              <a:t>, personal assistants, physical robots, working in dynamic/open environments need LL. </a:t>
            </a:r>
          </a:p>
          <a:p>
            <a:pPr lvl="1"/>
            <a:r>
              <a:rPr lang="en-US" dirty="0" smtClean="0"/>
              <a:t>Personal assistants will not be intelligent if they cannot learn more knowledge after they are deployed</a:t>
            </a:r>
          </a:p>
          <a:p>
            <a:pPr lvl="1"/>
            <a:r>
              <a:rPr lang="en-US" dirty="0" smtClean="0"/>
              <a:t>Self-driving cars are not going to fly with only rules and off-line training</a:t>
            </a:r>
          </a:p>
          <a:p>
            <a:pPr lvl="1"/>
            <a:r>
              <a:rPr lang="en-US" dirty="0"/>
              <a:t>U</a:t>
            </a:r>
            <a:r>
              <a:rPr lang="en-US" dirty="0" smtClean="0"/>
              <a:t>nmanned vehicles will not work in an unfamiliar terrain </a:t>
            </a:r>
          </a:p>
          <a:p>
            <a:r>
              <a:rPr lang="en-US" dirty="0" smtClean="0"/>
              <a:t>They have to continuously learn and accumulate knowledge and adapt to new situations in a self-supervised manner. </a:t>
            </a:r>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5</a:t>
            </a:fld>
            <a:endParaRPr lang="en-US" altLang="en-US"/>
          </a:p>
        </p:txBody>
      </p:sp>
      <p:sp>
        <p:nvSpPr>
          <p:cNvPr id="6" name="Footer Placeholder 5"/>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357284602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 revising the generative model parameters</a:t>
            </a:r>
            <a:endParaRPr lang="en-US" dirty="0"/>
          </a:p>
        </p:txBody>
      </p:sp>
      <p:sp>
        <p:nvSpPr>
          <p:cNvPr id="3" name="Content Placeholder 2"/>
          <p:cNvSpPr>
            <a:spLocks noGrp="1"/>
          </p:cNvSpPr>
          <p:nvPr>
            <p:ph idx="1"/>
          </p:nvPr>
        </p:nvSpPr>
        <p:spPr/>
        <p:txBody>
          <a:bodyPr/>
          <a:lstStyle/>
          <a:p>
            <a:r>
              <a:rPr lang="en-US" dirty="0"/>
              <a:t>In this work, </a:t>
            </a:r>
            <a:r>
              <a:rPr lang="en-US" dirty="0" smtClean="0"/>
              <a:t>it </a:t>
            </a:r>
            <a:r>
              <a:rPr lang="en-US" dirty="0"/>
              <a:t>is done by exploiting a </a:t>
            </a:r>
            <a:r>
              <a:rPr lang="en-US" dirty="0" smtClean="0"/>
              <a:t>key characteristic </a:t>
            </a:r>
            <a:r>
              <a:rPr lang="en-US" dirty="0"/>
              <a:t>of the generative model of </a:t>
            </a:r>
            <a:r>
              <a:rPr lang="en-US" dirty="0" smtClean="0"/>
              <a:t>na</a:t>
            </a:r>
            <a:r>
              <a:rPr lang="en-US" dirty="0"/>
              <a:t>i</a:t>
            </a:r>
            <a:r>
              <a:rPr lang="en-US" dirty="0" smtClean="0"/>
              <a:t>ve </a:t>
            </a:r>
            <a:r>
              <a:rPr lang="en-US" dirty="0"/>
              <a:t>Bayes. </a:t>
            </a:r>
            <a:endParaRPr lang="en-US" dirty="0" smtClean="0"/>
          </a:p>
          <a:p>
            <a:pPr lvl="1"/>
            <a:r>
              <a:rPr lang="en-US" dirty="0" smtClean="0"/>
              <a:t>That </a:t>
            </a:r>
            <a:r>
              <a:rPr lang="en-US" dirty="0"/>
              <a:t>is, it is possible to improve </a:t>
            </a:r>
            <a:r>
              <a:rPr lang="en-US" dirty="0" smtClean="0"/>
              <a:t>the naive </a:t>
            </a:r>
            <a:r>
              <a:rPr lang="en-US" dirty="0"/>
              <a:t>Bayesian classifier for a task by improving its model parameters directly using </a:t>
            </a:r>
            <a:r>
              <a:rPr lang="en-US" dirty="0" smtClean="0"/>
              <a:t>the retained </a:t>
            </a:r>
            <a:r>
              <a:rPr lang="en-US" dirty="0"/>
              <a:t>knowledge from other tasks</a:t>
            </a:r>
            <a:r>
              <a:rPr lang="en-US" dirty="0" smtClean="0"/>
              <a:t>.</a:t>
            </a:r>
          </a:p>
          <a:p>
            <a:r>
              <a:rPr lang="en-US" dirty="0" smtClean="0"/>
              <a:t>Because </a:t>
            </a:r>
          </a:p>
          <a:p>
            <a:pPr lvl="1"/>
            <a:r>
              <a:rPr lang="en-US" dirty="0" smtClean="0"/>
              <a:t>The generative model </a:t>
            </a:r>
            <a:r>
              <a:rPr lang="en-US" dirty="0"/>
              <a:t>for each task is independent of other </a:t>
            </a:r>
            <a:r>
              <a:rPr lang="en-US" dirty="0" smtClean="0"/>
              <a:t>tasks </a:t>
            </a:r>
          </a:p>
          <a:p>
            <a:pPr lvl="1"/>
            <a:r>
              <a:rPr lang="en-US" dirty="0" smtClean="0"/>
              <a:t>The </a:t>
            </a:r>
            <a:r>
              <a:rPr lang="en-US" dirty="0"/>
              <a:t>model parameters </a:t>
            </a:r>
            <a:r>
              <a:rPr lang="en-US" dirty="0" smtClean="0"/>
              <a:t>are computed </a:t>
            </a:r>
            <a:r>
              <a:rPr lang="en-US" dirty="0"/>
              <a:t>in </a:t>
            </a:r>
            <a:r>
              <a:rPr lang="en-US" dirty="0" smtClean="0"/>
              <a:t>building </a:t>
            </a:r>
            <a:r>
              <a:rPr lang="en-US" dirty="0"/>
              <a:t>the </a:t>
            </a:r>
            <a:r>
              <a:rPr lang="en-US" dirty="0" smtClean="0"/>
              <a:t>model</a:t>
            </a:r>
            <a:r>
              <a:rPr lang="en-US" dirty="0"/>
              <a:t>. </a:t>
            </a:r>
            <a:endParaRPr lang="en-US" dirty="0" smtClean="0"/>
          </a:p>
          <a:p>
            <a:pPr lvl="1"/>
            <a:r>
              <a:rPr lang="en-US" dirty="0" smtClean="0"/>
              <a:t>Thus </a:t>
            </a:r>
            <a:r>
              <a:rPr lang="en-US" dirty="0"/>
              <a:t>no retraining is needed </a:t>
            </a:r>
            <a:r>
              <a:rPr lang="en-US" dirty="0" smtClean="0"/>
              <a:t>when going </a:t>
            </a:r>
            <a:r>
              <a:rPr lang="en-US" dirty="0"/>
              <a:t>back to improve the model of any past task.</a:t>
            </a:r>
          </a:p>
          <a:p>
            <a:pPr lvl="1"/>
            <a:endParaRPr lang="en-US" dirty="0"/>
          </a:p>
          <a:p>
            <a:endParaRPr lang="en-US" dirty="0"/>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50</a:t>
            </a:fld>
            <a:endParaRPr lang="en-US" altLang="en-US"/>
          </a:p>
        </p:txBody>
      </p:sp>
      <p:sp>
        <p:nvSpPr>
          <p:cNvPr id="6" name="Footer Placeholder 5"/>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33489396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three types of knowledge</a:t>
            </a:r>
            <a:endParaRPr lang="en-US" dirty="0"/>
          </a:p>
        </p:txBody>
      </p:sp>
      <p:pic>
        <p:nvPicPr>
          <p:cNvPr id="7" name="Content Placeholder 6"/>
          <p:cNvPicPr>
            <a:picLocks noGrp="1" noChangeAspect="1"/>
          </p:cNvPicPr>
          <p:nvPr>
            <p:ph idx="1"/>
          </p:nvPr>
        </p:nvPicPr>
        <p:blipFill>
          <a:blip r:embed="rId2"/>
          <a:stretch>
            <a:fillRect/>
          </a:stretch>
        </p:blipFill>
        <p:spPr>
          <a:xfrm>
            <a:off x="551384" y="3104964"/>
            <a:ext cx="10879926" cy="2411301"/>
          </a:xfrm>
          <a:prstGeom prst="rect">
            <a:avLst/>
          </a:prstGeom>
        </p:spPr>
      </p:pic>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51</a:t>
            </a:fld>
            <a:endParaRPr lang="en-US" altLang="en-US"/>
          </a:p>
        </p:txBody>
      </p:sp>
      <p:pic>
        <p:nvPicPr>
          <p:cNvPr id="6" name="Picture 5"/>
          <p:cNvPicPr>
            <a:picLocks noChangeAspect="1"/>
          </p:cNvPicPr>
          <p:nvPr/>
        </p:nvPicPr>
        <p:blipFill>
          <a:blip r:embed="rId3"/>
          <a:stretch>
            <a:fillRect/>
          </a:stretch>
        </p:blipFill>
        <p:spPr>
          <a:xfrm>
            <a:off x="580314" y="1916832"/>
            <a:ext cx="10729192" cy="1137171"/>
          </a:xfrm>
          <a:prstGeom prst="rect">
            <a:avLst/>
          </a:prstGeom>
        </p:spPr>
      </p:pic>
      <p:sp>
        <p:nvSpPr>
          <p:cNvPr id="3" name="Footer Placeholder 2"/>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11063592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52</a:t>
            </a:fld>
            <a:endParaRPr lang="en-US" altLang="en-US"/>
          </a:p>
        </p:txBody>
      </p:sp>
      <p:pic>
        <p:nvPicPr>
          <p:cNvPr id="6" name="Picture 5"/>
          <p:cNvPicPr>
            <a:picLocks noChangeAspect="1"/>
          </p:cNvPicPr>
          <p:nvPr/>
        </p:nvPicPr>
        <p:blipFill>
          <a:blip r:embed="rId2"/>
          <a:stretch>
            <a:fillRect/>
          </a:stretch>
        </p:blipFill>
        <p:spPr>
          <a:xfrm>
            <a:off x="1681162" y="2587126"/>
            <a:ext cx="8736976" cy="3543800"/>
          </a:xfrm>
          <a:prstGeom prst="rect">
            <a:avLst/>
          </a:prstGeom>
        </p:spPr>
      </p:pic>
      <p:pic>
        <p:nvPicPr>
          <p:cNvPr id="7" name="Picture 6"/>
          <p:cNvPicPr>
            <a:picLocks noChangeAspect="1"/>
          </p:cNvPicPr>
          <p:nvPr/>
        </p:nvPicPr>
        <p:blipFill>
          <a:blip r:embed="rId3"/>
          <a:stretch>
            <a:fillRect/>
          </a:stretch>
        </p:blipFill>
        <p:spPr>
          <a:xfrm>
            <a:off x="1595500" y="1217561"/>
            <a:ext cx="8644276" cy="1264400"/>
          </a:xfrm>
          <a:prstGeom prst="rect">
            <a:avLst/>
          </a:prstGeom>
        </p:spPr>
      </p:pic>
      <p:sp>
        <p:nvSpPr>
          <p:cNvPr id="3" name="Footer Placeholder 2"/>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34392833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DNN LL for sentiment classification (SC)</a:t>
            </a:r>
            <a:br>
              <a:rPr lang="en-US" dirty="0" smtClean="0"/>
            </a:br>
            <a:r>
              <a:rPr lang="en-US" sz="2400" dirty="0" smtClean="0"/>
              <a:t>(</a:t>
            </a:r>
            <a:r>
              <a:rPr lang="en-US" sz="2400" dirty="0" err="1" smtClean="0"/>
              <a:t>Lv</a:t>
            </a:r>
            <a:r>
              <a:rPr lang="en-US" sz="2400" dirty="0"/>
              <a:t>, et al, 2019)</a:t>
            </a:r>
            <a:endParaRPr lang="en-US" sz="2400" b="1" dirty="0"/>
          </a:p>
        </p:txBody>
      </p:sp>
      <p:sp>
        <p:nvSpPr>
          <p:cNvPr id="3" name="Content Placeholder 2"/>
          <p:cNvSpPr>
            <a:spLocks noGrp="1"/>
          </p:cNvSpPr>
          <p:nvPr>
            <p:ph idx="1"/>
          </p:nvPr>
        </p:nvSpPr>
        <p:spPr>
          <a:xfrm>
            <a:off x="609600" y="1772816"/>
            <a:ext cx="10972800" cy="4358110"/>
          </a:xfrm>
        </p:spPr>
        <p:txBody>
          <a:bodyPr/>
          <a:lstStyle/>
          <a:p>
            <a:r>
              <a:rPr lang="en-US" dirty="0" smtClean="0"/>
              <a:t>Now we use deep learning based LL to improve SC</a:t>
            </a:r>
          </a:p>
          <a:p>
            <a:pPr lvl="1"/>
            <a:r>
              <a:rPr lang="en-US" dirty="0" smtClean="0"/>
              <a:t>Also called continual learning (with catastrophic forgetting)</a:t>
            </a:r>
          </a:p>
          <a:p>
            <a:r>
              <a:rPr lang="en-US" dirty="0" smtClean="0"/>
              <a:t>Forgetting </a:t>
            </a:r>
            <a:r>
              <a:rPr lang="en-US" dirty="0"/>
              <a:t>is not serious for sentiment classification. </a:t>
            </a:r>
          </a:p>
          <a:p>
            <a:pPr lvl="1"/>
            <a:r>
              <a:rPr lang="en-US" dirty="0" smtClean="0">
                <a:solidFill>
                  <a:srgbClr val="0000FF"/>
                </a:solidFill>
              </a:rPr>
              <a:t>LL helps </a:t>
            </a:r>
            <a:r>
              <a:rPr lang="en-US" dirty="0">
                <a:solidFill>
                  <a:srgbClr val="0000FF"/>
                </a:solidFill>
              </a:rPr>
              <a:t>sentiment classification </a:t>
            </a:r>
            <a:r>
              <a:rPr lang="en-US" dirty="0"/>
              <a:t>due to shared </a:t>
            </a:r>
            <a:r>
              <a:rPr lang="en-US" dirty="0" smtClean="0"/>
              <a:t>knowledge. </a:t>
            </a:r>
            <a:endParaRPr lang="en-US" dirty="0"/>
          </a:p>
          <a:p>
            <a:pPr lvl="1"/>
            <a:r>
              <a:rPr lang="en-US" dirty="0" smtClean="0"/>
              <a:t>However</a:t>
            </a:r>
            <a:r>
              <a:rPr lang="en-US" dirty="0"/>
              <a:t>, there is still some </a:t>
            </a:r>
            <a:r>
              <a:rPr lang="en-US" dirty="0" smtClean="0"/>
              <a:t>forgetting</a:t>
            </a:r>
          </a:p>
          <a:p>
            <a:pPr lvl="2"/>
            <a:r>
              <a:rPr lang="en-US" dirty="0" smtClean="0"/>
              <a:t>Note: this paper is not for solving the CL problem (too many existing methods). </a:t>
            </a:r>
          </a:p>
          <a:p>
            <a:r>
              <a:rPr lang="en-US" dirty="0" smtClean="0"/>
              <a:t>This paper proposed </a:t>
            </a:r>
            <a:r>
              <a:rPr lang="en-US" dirty="0"/>
              <a:t>SRK (</a:t>
            </a:r>
            <a:r>
              <a:rPr lang="en-US" b="1" i="1" dirty="0"/>
              <a:t>S</a:t>
            </a:r>
            <a:r>
              <a:rPr lang="en-US" i="1" dirty="0"/>
              <a:t>entiment classification by leveraging the </a:t>
            </a:r>
            <a:r>
              <a:rPr lang="en-US" b="1" i="1" dirty="0"/>
              <a:t>R</a:t>
            </a:r>
            <a:r>
              <a:rPr lang="en-US" i="1" dirty="0"/>
              <a:t>etained </a:t>
            </a:r>
            <a:r>
              <a:rPr lang="en-US" b="1" i="1" dirty="0"/>
              <a:t>K</a:t>
            </a:r>
            <a:r>
              <a:rPr lang="en-US" i="1" dirty="0"/>
              <a:t>nowledge</a:t>
            </a:r>
            <a:r>
              <a:rPr lang="en-US" dirty="0"/>
              <a:t>). </a:t>
            </a:r>
          </a:p>
          <a:p>
            <a:pPr lvl="1"/>
            <a:r>
              <a:rPr lang="en-US" dirty="0"/>
              <a:t>Tasks: document </a:t>
            </a:r>
            <a:r>
              <a:rPr lang="en-US" dirty="0" smtClean="0"/>
              <a:t>sentiment classification in multiple domains. </a:t>
            </a:r>
            <a:endParaRPr lang="en-US" dirty="0"/>
          </a:p>
          <a:p>
            <a:pPr lvl="1"/>
            <a:endParaRPr lang="en-US" dirty="0"/>
          </a:p>
          <a:p>
            <a:pPr lvl="1"/>
            <a:endParaRPr lang="en-US" dirty="0"/>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53</a:t>
            </a:fld>
            <a:endParaRPr lang="en-US" altLang="en-US"/>
          </a:p>
        </p:txBody>
      </p:sp>
      <p:sp>
        <p:nvSpPr>
          <p:cNvPr id="6" name="Footer Placeholder 5"/>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22637850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Exploiting the natural sharing of knowledge</a:t>
            </a:r>
            <a:endParaRPr lang="en-US" dirty="0"/>
          </a:p>
        </p:txBody>
      </p:sp>
      <p:sp>
        <p:nvSpPr>
          <p:cNvPr id="3" name="Content Placeholder 2"/>
          <p:cNvSpPr>
            <a:spLocks noGrp="1"/>
          </p:cNvSpPr>
          <p:nvPr>
            <p:ph idx="1"/>
          </p:nvPr>
        </p:nvSpPr>
        <p:spPr/>
        <p:txBody>
          <a:bodyPr/>
          <a:lstStyle/>
          <a:p>
            <a:r>
              <a:rPr lang="en-US" dirty="0" smtClean="0"/>
              <a:t>In previous techniques, we need explicit knowledge base and explicit knowledge accumulated from the past.</a:t>
            </a:r>
          </a:p>
          <a:p>
            <a:r>
              <a:rPr lang="en-US" dirty="0" smtClean="0"/>
              <a:t>Can we use deep learning directly and allow it to exploit the sharing information naturally and automatically by itself. </a:t>
            </a:r>
          </a:p>
          <a:p>
            <a:pPr lvl="1"/>
            <a:r>
              <a:rPr lang="en-US" dirty="0" smtClean="0"/>
              <a:t>Yes, it works quite well.</a:t>
            </a:r>
          </a:p>
          <a:p>
            <a:pPr lvl="1"/>
            <a:r>
              <a:rPr lang="en-US" dirty="0" smtClean="0"/>
              <a:t>We simply learn task by task without dealing with forgetting.</a:t>
            </a:r>
          </a:p>
          <a:p>
            <a:r>
              <a:rPr lang="en-US" dirty="0" smtClean="0"/>
              <a:t>If we deal with forgetting, it is even better. </a:t>
            </a:r>
          </a:p>
          <a:p>
            <a:pPr lvl="1"/>
            <a:r>
              <a:rPr lang="en-US" dirty="0" smtClean="0"/>
              <a:t>Our target is to improve the target domain.  </a:t>
            </a:r>
            <a:endParaRPr lang="en-US" dirty="0"/>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54</a:t>
            </a:fld>
            <a:endParaRPr lang="en-US" altLang="en-US"/>
          </a:p>
        </p:txBody>
      </p:sp>
      <p:sp>
        <p:nvSpPr>
          <p:cNvPr id="6" name="Footer Placeholder 5"/>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296114916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retention network</a:t>
            </a:r>
          </a:p>
        </p:txBody>
      </p:sp>
      <p:sp>
        <p:nvSpPr>
          <p:cNvPr id="3" name="Content Placeholder 2"/>
          <p:cNvSpPr>
            <a:spLocks noGrp="1"/>
          </p:cNvSpPr>
          <p:nvPr>
            <p:ph idx="1"/>
          </p:nvPr>
        </p:nvSpPr>
        <p:spPr/>
        <p:txBody>
          <a:bodyPr/>
          <a:lstStyle/>
          <a:p>
            <a:r>
              <a:rPr lang="en-US" dirty="0">
                <a:solidFill>
                  <a:srgbClr val="3366FF"/>
                </a:solidFill>
              </a:rPr>
              <a:t>Goal:</a:t>
            </a:r>
            <a:r>
              <a:rPr lang="en-US" dirty="0"/>
              <a:t> retain domain-specific knowledge from each task</a:t>
            </a:r>
          </a:p>
          <a:p>
            <a:pPr lvl="1"/>
            <a:r>
              <a:rPr lang="en-US" dirty="0"/>
              <a:t>Dealing with forgetting</a:t>
            </a:r>
          </a:p>
          <a:p>
            <a:r>
              <a:rPr lang="en-US" dirty="0">
                <a:solidFill>
                  <a:srgbClr val="3366FF"/>
                </a:solidFill>
              </a:rPr>
              <a:t>Observation</a:t>
            </a:r>
            <a:r>
              <a:rPr lang="en-US" dirty="0"/>
              <a:t>: </a:t>
            </a:r>
          </a:p>
          <a:p>
            <a:pPr lvl="1"/>
            <a:r>
              <a:rPr lang="en-US" dirty="0"/>
              <a:t>The network tends to remember only common knowledge across all tasks rather than important features in specific domains (except last).</a:t>
            </a:r>
          </a:p>
          <a:p>
            <a:pPr lvl="1"/>
            <a:r>
              <a:rPr lang="en-US" sz="2800" dirty="0"/>
              <a:t>Only a small number of neurons have high activation values. Most have relatively tiny activation values</a:t>
            </a:r>
            <a:r>
              <a:rPr lang="en-US" dirty="0"/>
              <a:t> </a:t>
            </a:r>
          </a:p>
          <a:p>
            <a:r>
              <a:rPr lang="en-US" dirty="0">
                <a:solidFill>
                  <a:srgbClr val="3366FF"/>
                </a:solidFill>
              </a:rPr>
              <a:t>Proposal</a:t>
            </a:r>
            <a:r>
              <a:rPr lang="en-US" dirty="0"/>
              <a:t>: </a:t>
            </a:r>
          </a:p>
          <a:p>
            <a:pPr lvl="1"/>
            <a:r>
              <a:rPr lang="en-US" dirty="0"/>
              <a:t>Free neuron detection and gradient masking</a:t>
            </a:r>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55</a:t>
            </a:fld>
            <a:endParaRPr lang="en-US" altLang="en-US"/>
          </a:p>
        </p:txBody>
      </p:sp>
      <p:sp>
        <p:nvSpPr>
          <p:cNvPr id="6" name="Footer Placeholder 5"/>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338060788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Activation Sparsity</a:t>
            </a:r>
            <a:endParaRPr lang="zh-CN" altLang="en-US" dirty="0"/>
          </a:p>
        </p:txBody>
      </p:sp>
      <p:sp>
        <p:nvSpPr>
          <p:cNvPr id="3" name="内容占位符 2"/>
          <p:cNvSpPr>
            <a:spLocks noGrp="1"/>
          </p:cNvSpPr>
          <p:nvPr>
            <p:ph idx="1"/>
          </p:nvPr>
        </p:nvSpPr>
        <p:spPr/>
        <p:txBody>
          <a:bodyPr/>
          <a:lstStyle/>
          <a:p>
            <a:r>
              <a:rPr lang="en-US" altLang="zh-CN" sz="2800" dirty="0" smtClean="0"/>
              <a:t>Only </a:t>
            </a:r>
            <a:r>
              <a:rPr lang="en-US" altLang="zh-CN" sz="2800" dirty="0"/>
              <a:t>a </a:t>
            </a:r>
            <a:r>
              <a:rPr lang="en-US" altLang="zh-CN" sz="2800" dirty="0" smtClean="0"/>
              <a:t>small number </a:t>
            </a:r>
            <a:r>
              <a:rPr lang="en-US" altLang="zh-CN" sz="2800" dirty="0"/>
              <a:t>of hidden nodes have very high degrees of </a:t>
            </a:r>
            <a:r>
              <a:rPr lang="en-US" altLang="zh-CN" sz="2800" dirty="0" smtClean="0"/>
              <a:t>activation. </a:t>
            </a:r>
            <a:r>
              <a:rPr lang="en-US" altLang="zh-CN" sz="2800" b="1" dirty="0" smtClean="0">
                <a:solidFill>
                  <a:srgbClr val="C00000"/>
                </a:solidFill>
              </a:rPr>
              <a:t>Many </a:t>
            </a:r>
            <a:r>
              <a:rPr lang="en-US" altLang="zh-CN" sz="2800" b="1" dirty="0" smtClean="0">
                <a:solidFill>
                  <a:srgbClr val="C00000"/>
                </a:solidFill>
              </a:rPr>
              <a:t>have </a:t>
            </a:r>
            <a:r>
              <a:rPr lang="en-US" altLang="zh-CN" sz="2800" b="1" dirty="0">
                <a:solidFill>
                  <a:srgbClr val="C00000"/>
                </a:solidFill>
              </a:rPr>
              <a:t>relatively tiny activation </a:t>
            </a:r>
            <a:r>
              <a:rPr lang="en-US" altLang="zh-CN" sz="2800" b="1" dirty="0" smtClean="0">
                <a:solidFill>
                  <a:srgbClr val="C00000"/>
                </a:solidFill>
              </a:rPr>
              <a:t>values</a:t>
            </a:r>
            <a:r>
              <a:rPr lang="en-US" altLang="zh-CN" sz="2800" dirty="0" smtClean="0"/>
              <a:t>.</a:t>
            </a:r>
          </a:p>
          <a:p>
            <a:pPr lvl="1"/>
            <a:r>
              <a:rPr lang="en-US" altLang="zh-CN" sz="2400" dirty="0" smtClean="0"/>
              <a:t>This </a:t>
            </a:r>
            <a:r>
              <a:rPr lang="en-US" altLang="zh-CN" sz="2400" dirty="0"/>
              <a:t>phenomenon becomes more </a:t>
            </a:r>
            <a:r>
              <a:rPr lang="en-US" altLang="zh-CN" sz="2400" dirty="0" smtClean="0"/>
              <a:t>obvious as </a:t>
            </a:r>
            <a:r>
              <a:rPr lang="en-US" altLang="zh-CN" sz="2400" dirty="0"/>
              <a:t>the number of model parameters grows</a:t>
            </a:r>
            <a:r>
              <a:rPr lang="en-US" altLang="zh-CN" sz="2400" dirty="0" smtClean="0"/>
              <a:t>.</a:t>
            </a:r>
          </a:p>
          <a:p>
            <a:pPr lvl="1"/>
            <a:r>
              <a:rPr lang="en-US" altLang="zh-CN" sz="2400" dirty="0" smtClean="0"/>
              <a:t>Use </a:t>
            </a:r>
            <a:r>
              <a:rPr lang="en-US" altLang="zh-CN" sz="2400" b="1" dirty="0" smtClean="0">
                <a:solidFill>
                  <a:srgbClr val="C00000"/>
                </a:solidFill>
              </a:rPr>
              <a:t>L1 regularization </a:t>
            </a:r>
            <a:r>
              <a:rPr lang="en-US" altLang="zh-CN" sz="2400" dirty="0" smtClean="0"/>
              <a:t>can make the activation more sparse.</a:t>
            </a:r>
            <a:endParaRPr lang="zh-CN" altLang="en-US" sz="2400" dirty="0"/>
          </a:p>
        </p:txBody>
      </p:sp>
      <p:sp>
        <p:nvSpPr>
          <p:cNvPr id="4" name="灯片编号占位符 3"/>
          <p:cNvSpPr>
            <a:spLocks noGrp="1"/>
          </p:cNvSpPr>
          <p:nvPr>
            <p:ph type="sldNum" sz="quarter" idx="4294967295"/>
          </p:nvPr>
        </p:nvSpPr>
        <p:spPr/>
        <p:txBody>
          <a:bodyPr/>
          <a:lstStyle/>
          <a:p>
            <a:fld id="{89D4A09E-79F8-4A79-8198-A8A2169B453F}" type="slidenum">
              <a:rPr lang="zh-CN" altLang="en-US" smtClean="0"/>
              <a:pPr/>
              <a:t>56</a:t>
            </a:fld>
            <a:endParaRPr lang="zh-CN" altLang="en-US" dirty="0"/>
          </a:p>
        </p:txBody>
      </p:sp>
      <p:grpSp>
        <p:nvGrpSpPr>
          <p:cNvPr id="7" name="组合 6"/>
          <p:cNvGrpSpPr/>
          <p:nvPr/>
        </p:nvGrpSpPr>
        <p:grpSpPr>
          <a:xfrm>
            <a:off x="3107668" y="3717032"/>
            <a:ext cx="5734665" cy="2496632"/>
            <a:chOff x="1695141" y="3554654"/>
            <a:chExt cx="5734665" cy="2496632"/>
          </a:xfrm>
        </p:grpSpPr>
        <p:pic>
          <p:nvPicPr>
            <p:cNvPr id="5" name="图片 4"/>
            <p:cNvPicPr>
              <a:picLocks noChangeAspect="1"/>
            </p:cNvPicPr>
            <p:nvPr/>
          </p:nvPicPr>
          <p:blipFill>
            <a:blip r:embed="rId3"/>
            <a:stretch>
              <a:fillRect/>
            </a:stretch>
          </p:blipFill>
          <p:spPr>
            <a:xfrm>
              <a:off x="2354970" y="3554654"/>
              <a:ext cx="3868850" cy="1862612"/>
            </a:xfrm>
            <a:prstGeom prst="rect">
              <a:avLst/>
            </a:prstGeom>
          </p:spPr>
        </p:pic>
        <p:sp>
          <p:nvSpPr>
            <p:cNvPr id="6" name="矩形 5"/>
            <p:cNvSpPr/>
            <p:nvPr/>
          </p:nvSpPr>
          <p:spPr>
            <a:xfrm>
              <a:off x="1695141" y="5417266"/>
              <a:ext cx="5734665" cy="634020"/>
            </a:xfrm>
            <a:prstGeom prst="rect">
              <a:avLst/>
            </a:prstGeom>
          </p:spPr>
          <p:txBody>
            <a:bodyPr wrap="square">
              <a:spAutoFit/>
            </a:bodyPr>
            <a:lstStyle/>
            <a:p>
              <a:r>
                <a:rPr lang="zh-CN" altLang="en-US" sz="1600" dirty="0" smtClean="0">
                  <a:latin typeface="Arial Narrow" panose="020B0606020202030204" pitchFamily="34" charset="0"/>
                </a:rPr>
                <a:t> A</a:t>
              </a:r>
              <a:r>
                <a:rPr lang="zh-CN" altLang="en-US" sz="1600" dirty="0">
                  <a:latin typeface="Arial Narrow" panose="020B0606020202030204" pitchFamily="34" charset="0"/>
                </a:rPr>
                <a:t>ctivation statistics in the state layer of GRU after convergence</a:t>
              </a:r>
              <a:r>
                <a:rPr lang="zh-CN" altLang="en-US" sz="1600" dirty="0">
                  <a:latin typeface="Arial Narrow" panose="020B0606020202030204" pitchFamily="34" charset="0"/>
                </a:rPr>
                <a:t>.</a:t>
              </a:r>
              <a:endParaRPr lang="en-US" altLang="zh-CN" sz="1600" dirty="0">
                <a:latin typeface="Arial Narrow" panose="020B0606020202030204" pitchFamily="34" charset="0"/>
              </a:endParaRPr>
            </a:p>
            <a:p>
              <a:r>
                <a:rPr lang="zh-CN" altLang="en-US" sz="1600" dirty="0" smtClean="0">
                  <a:latin typeface="Arial Narrow" panose="020B0606020202030204" pitchFamily="34" charset="0"/>
                </a:rPr>
                <a:t> H</a:t>
              </a:r>
              <a:r>
                <a:rPr lang="zh-CN" altLang="en-US" sz="1600" dirty="0">
                  <a:latin typeface="Arial Narrow" panose="020B0606020202030204" pitchFamily="34" charset="0"/>
                </a:rPr>
                <a:t>igher activation </a:t>
              </a:r>
              <a:r>
                <a:rPr lang="zh-CN" altLang="en-US" sz="1600" dirty="0">
                  <a:latin typeface="Arial Narrow" panose="020B0606020202030204" pitchFamily="34" charset="0"/>
                </a:rPr>
                <a:t>degree means more chance to be activated in a task.</a:t>
              </a:r>
            </a:p>
          </p:txBody>
        </p:sp>
      </p:grpSp>
      <p:sp>
        <p:nvSpPr>
          <p:cNvPr id="8" name="Footer Placeholder 7"/>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109731040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Knowledge Protection</a:t>
            </a:r>
            <a:endParaRPr lang="zh-CN" altLang="en-US" dirty="0"/>
          </a:p>
        </p:txBody>
      </p:sp>
      <p:sp>
        <p:nvSpPr>
          <p:cNvPr id="3" name="内容占位符 2"/>
          <p:cNvSpPr>
            <a:spLocks noGrp="1"/>
          </p:cNvSpPr>
          <p:nvPr>
            <p:ph idx="1"/>
          </p:nvPr>
        </p:nvSpPr>
        <p:spPr/>
        <p:txBody>
          <a:bodyPr/>
          <a:lstStyle/>
          <a:p>
            <a:r>
              <a:rPr lang="en-US" altLang="zh-CN" dirty="0" smtClean="0"/>
              <a:t>Activation sparsity can be used for </a:t>
            </a:r>
            <a:r>
              <a:rPr lang="en-US" altLang="zh-CN" b="1" dirty="0" smtClean="0">
                <a:solidFill>
                  <a:srgbClr val="C00000"/>
                </a:solidFill>
              </a:rPr>
              <a:t>knowledge protection</a:t>
            </a:r>
            <a:r>
              <a:rPr lang="en-US" altLang="zh-CN" dirty="0" smtClean="0"/>
              <a:t>.</a:t>
            </a:r>
          </a:p>
          <a:p>
            <a:r>
              <a:rPr lang="en-US" altLang="zh-CN" dirty="0" smtClean="0"/>
              <a:t>The </a:t>
            </a:r>
            <a:r>
              <a:rPr lang="en-US" altLang="zh-CN" dirty="0"/>
              <a:t>output weights corresponding </a:t>
            </a:r>
            <a:r>
              <a:rPr lang="en-US" altLang="zh-CN" dirty="0" smtClean="0"/>
              <a:t>to the </a:t>
            </a:r>
            <a:r>
              <a:rPr lang="en-US" altLang="zh-CN" b="1" dirty="0">
                <a:solidFill>
                  <a:srgbClr val="C00000"/>
                </a:solidFill>
              </a:rPr>
              <a:t>less activated</a:t>
            </a:r>
            <a:r>
              <a:rPr lang="en-US" altLang="zh-CN" dirty="0"/>
              <a:t> neurons </a:t>
            </a:r>
            <a:r>
              <a:rPr lang="en-US" altLang="zh-CN" dirty="0" smtClean="0"/>
              <a:t>(2 </a:t>
            </a:r>
            <a:r>
              <a:rPr lang="en-US" altLang="zh-CN" dirty="0"/>
              <a:t>and 3) </a:t>
            </a:r>
            <a:r>
              <a:rPr lang="en-US" altLang="zh-CN" dirty="0" smtClean="0"/>
              <a:t>are </a:t>
            </a:r>
            <a:r>
              <a:rPr lang="en-US" altLang="zh-CN" b="1" dirty="0">
                <a:solidFill>
                  <a:srgbClr val="C00000"/>
                </a:solidFill>
              </a:rPr>
              <a:t>less important</a:t>
            </a:r>
            <a:r>
              <a:rPr lang="en-US" altLang="zh-CN" dirty="0"/>
              <a:t>, and the </a:t>
            </a:r>
            <a:r>
              <a:rPr lang="en-US" altLang="zh-CN" b="1" dirty="0">
                <a:solidFill>
                  <a:srgbClr val="C00000"/>
                </a:solidFill>
              </a:rPr>
              <a:t>frequently </a:t>
            </a:r>
            <a:r>
              <a:rPr lang="en-US" altLang="zh-CN" b="1" dirty="0" smtClean="0">
                <a:solidFill>
                  <a:srgbClr val="C00000"/>
                </a:solidFill>
              </a:rPr>
              <a:t>activated </a:t>
            </a:r>
            <a:r>
              <a:rPr lang="en-US" altLang="zh-CN" dirty="0" smtClean="0"/>
              <a:t>ones (1, 4, and 5) </a:t>
            </a:r>
            <a:r>
              <a:rPr lang="en-US" altLang="zh-CN" b="1" dirty="0" smtClean="0">
                <a:solidFill>
                  <a:srgbClr val="C00000"/>
                </a:solidFill>
              </a:rPr>
              <a:t>store much of the knowledge</a:t>
            </a:r>
            <a:r>
              <a:rPr lang="en-US" altLang="zh-CN" dirty="0" smtClean="0"/>
              <a:t>.</a:t>
            </a:r>
            <a:endParaRPr lang="zh-CN" altLang="en-US" dirty="0"/>
          </a:p>
        </p:txBody>
      </p:sp>
      <p:sp>
        <p:nvSpPr>
          <p:cNvPr id="4" name="灯片编号占位符 3"/>
          <p:cNvSpPr>
            <a:spLocks noGrp="1"/>
          </p:cNvSpPr>
          <p:nvPr>
            <p:ph type="sldNum" sz="quarter" idx="4294967295"/>
          </p:nvPr>
        </p:nvSpPr>
        <p:spPr/>
        <p:txBody>
          <a:bodyPr/>
          <a:lstStyle/>
          <a:p>
            <a:fld id="{89D4A09E-79F8-4A79-8198-A8A2169B453F}" type="slidenum">
              <a:rPr lang="zh-CN" altLang="en-US" smtClean="0"/>
              <a:pPr/>
              <a:t>57</a:t>
            </a:fld>
            <a:endParaRPr lang="zh-CN" altLang="en-US" dirty="0"/>
          </a:p>
        </p:txBody>
      </p:sp>
      <p:grpSp>
        <p:nvGrpSpPr>
          <p:cNvPr id="7" name="组合 6"/>
          <p:cNvGrpSpPr/>
          <p:nvPr/>
        </p:nvGrpSpPr>
        <p:grpSpPr>
          <a:xfrm>
            <a:off x="3223985" y="3717032"/>
            <a:ext cx="5744029" cy="2314326"/>
            <a:chOff x="2071914" y="2830333"/>
            <a:chExt cx="5744029" cy="2314326"/>
          </a:xfrm>
        </p:grpSpPr>
        <p:pic>
          <p:nvPicPr>
            <p:cNvPr id="5" name="图片 4"/>
            <p:cNvPicPr>
              <a:picLocks noChangeAspect="1"/>
            </p:cNvPicPr>
            <p:nvPr/>
          </p:nvPicPr>
          <p:blipFill>
            <a:blip r:embed="rId3"/>
            <a:stretch>
              <a:fillRect/>
            </a:stretch>
          </p:blipFill>
          <p:spPr>
            <a:xfrm>
              <a:off x="2170792" y="2830333"/>
              <a:ext cx="4055836" cy="1434085"/>
            </a:xfrm>
            <a:prstGeom prst="rect">
              <a:avLst/>
            </a:prstGeom>
          </p:spPr>
        </p:pic>
        <p:sp>
          <p:nvSpPr>
            <p:cNvPr id="6" name="矩形 5"/>
            <p:cNvSpPr/>
            <p:nvPr/>
          </p:nvSpPr>
          <p:spPr>
            <a:xfrm>
              <a:off x="2071914" y="4264418"/>
              <a:ext cx="5744029" cy="880241"/>
            </a:xfrm>
            <a:prstGeom prst="rect">
              <a:avLst/>
            </a:prstGeom>
          </p:spPr>
          <p:txBody>
            <a:bodyPr wrap="square">
              <a:spAutoFit/>
            </a:bodyPr>
            <a:lstStyle/>
            <a:p>
              <a:r>
                <a:rPr lang="zh-CN" altLang="en-US" sz="1600" dirty="0" smtClean="0">
                  <a:latin typeface="Arial Narrow" panose="020B0606020202030204" pitchFamily="34" charset="0"/>
                </a:rPr>
                <a:t> A</a:t>
              </a:r>
              <a:r>
                <a:rPr lang="zh-CN" altLang="en-US" sz="1600" dirty="0">
                  <a:latin typeface="Arial Narrow" panose="020B0606020202030204" pitchFamily="34" charset="0"/>
                </a:rPr>
                <a:t>n example of a dense layer from a network</a:t>
              </a:r>
              <a:r>
                <a:rPr lang="zh-CN" altLang="en-US" sz="1600" dirty="0">
                  <a:latin typeface="Arial Narrow" panose="020B0606020202030204" pitchFamily="34" charset="0"/>
                </a:rPr>
                <a:t>.</a:t>
              </a:r>
              <a:endParaRPr lang="en-US" altLang="zh-CN" sz="1600" dirty="0">
                <a:latin typeface="Arial Narrow" panose="020B0606020202030204" pitchFamily="34" charset="0"/>
              </a:endParaRPr>
            </a:p>
            <a:p>
              <a:r>
                <a:rPr lang="zh-CN" altLang="en-US" sz="1600" dirty="0" smtClean="0">
                  <a:latin typeface="Arial Narrow" panose="020B0606020202030204" pitchFamily="34" charset="0"/>
                </a:rPr>
                <a:t> C</a:t>
              </a:r>
              <a:r>
                <a:rPr lang="zh-CN" altLang="en-US" sz="1600" dirty="0">
                  <a:latin typeface="Arial Narrow" panose="020B0606020202030204" pitchFamily="34" charset="0"/>
                </a:rPr>
                <a:t>olors </a:t>
              </a:r>
              <a:r>
                <a:rPr lang="zh-CN" altLang="en-US" sz="1600" dirty="0">
                  <a:latin typeface="Arial Narrow" panose="020B0606020202030204" pitchFamily="34" charset="0"/>
                </a:rPr>
                <a:t>of the input neurons </a:t>
              </a:r>
              <a:r>
                <a:rPr lang="zh-CN" altLang="en-US" sz="1600" dirty="0">
                  <a:latin typeface="Arial Narrow" panose="020B0606020202030204" pitchFamily="34" charset="0"/>
                </a:rPr>
                <a:t>indicate the </a:t>
              </a:r>
              <a:r>
                <a:rPr lang="zh-CN" altLang="en-US" sz="1600" dirty="0">
                  <a:latin typeface="Arial Narrow" panose="020B0606020202030204" pitchFamily="34" charset="0"/>
                </a:rPr>
                <a:t>activation values. </a:t>
              </a:r>
              <a:r>
                <a:rPr lang="zh-CN" altLang="en-US" sz="1600" dirty="0">
                  <a:latin typeface="Arial Narrow" panose="020B0606020202030204" pitchFamily="34" charset="0"/>
                </a:rPr>
                <a:t>Darker color means a higher activation value or more activated.</a:t>
              </a:r>
            </a:p>
          </p:txBody>
        </p:sp>
      </p:grpSp>
      <p:sp>
        <p:nvSpPr>
          <p:cNvPr id="8" name="Footer Placeholder 7"/>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87171890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Free Neuron Detection</a:t>
            </a:r>
            <a:endParaRPr lang="zh-CN" altLang="en-US" dirty="0"/>
          </a:p>
        </p:txBody>
      </p:sp>
      <p:sp>
        <p:nvSpPr>
          <p:cNvPr id="3" name="内容占位符 2"/>
          <p:cNvSpPr>
            <a:spLocks noGrp="1"/>
          </p:cNvSpPr>
          <p:nvPr>
            <p:ph idx="1"/>
          </p:nvPr>
        </p:nvSpPr>
        <p:spPr/>
        <p:txBody>
          <a:bodyPr>
            <a:normAutofit fontScale="85000" lnSpcReduction="10000"/>
          </a:bodyPr>
          <a:lstStyle/>
          <a:p>
            <a:r>
              <a:rPr lang="en-US" altLang="zh-CN" dirty="0"/>
              <a:t>For each feed forward pass, </a:t>
            </a:r>
            <a:r>
              <a:rPr lang="en-US" altLang="zh-CN" dirty="0" smtClean="0"/>
              <a:t>keep </a:t>
            </a:r>
            <a:r>
              <a:rPr lang="en-US" altLang="zh-CN" dirty="0" smtClean="0"/>
              <a:t>a set of histogram information {s} for </a:t>
            </a:r>
            <a:r>
              <a:rPr lang="en-US" altLang="zh-CN" b="1" dirty="0" smtClean="0">
                <a:solidFill>
                  <a:srgbClr val="C00000"/>
                </a:solidFill>
              </a:rPr>
              <a:t>every layer’s input vector</a:t>
            </a:r>
            <a:r>
              <a:rPr lang="en-US" altLang="zh-CN" dirty="0" smtClean="0"/>
              <a:t>, values </a:t>
            </a:r>
            <a:r>
              <a:rPr lang="en-US" altLang="zh-CN" dirty="0"/>
              <a:t>in {</a:t>
            </a:r>
            <a:r>
              <a:rPr lang="en-US" altLang="zh-CN" dirty="0" smtClean="0"/>
              <a:t>s} </a:t>
            </a:r>
            <a:r>
              <a:rPr lang="en-US" altLang="zh-CN" dirty="0"/>
              <a:t>are updated as follow</a:t>
            </a:r>
            <a:r>
              <a:rPr lang="en-US" altLang="zh-CN" dirty="0" smtClean="0"/>
              <a:t>:</a:t>
            </a:r>
          </a:p>
          <a:p>
            <a:pPr marL="0" indent="0">
              <a:buNone/>
            </a:pPr>
            <a:endParaRPr lang="en-US" altLang="zh-CN" dirty="0" smtClean="0"/>
          </a:p>
          <a:p>
            <a:pPr>
              <a:lnSpc>
                <a:spcPct val="110000"/>
              </a:lnSpc>
              <a:spcBef>
                <a:spcPts val="1800"/>
              </a:spcBef>
            </a:pPr>
            <a:r>
              <a:rPr lang="en-US" altLang="zh-CN" dirty="0"/>
              <a:t>As the number of tasks grows, accumulation values {</a:t>
            </a:r>
            <a:r>
              <a:rPr lang="en-US" altLang="zh-CN" dirty="0" smtClean="0"/>
              <a:t>s} </a:t>
            </a:r>
            <a:r>
              <a:rPr lang="en-US" altLang="zh-CN" dirty="0"/>
              <a:t>become larger </a:t>
            </a:r>
            <a:r>
              <a:rPr lang="en-US" altLang="zh-CN" dirty="0" smtClean="0"/>
              <a:t>and larger</a:t>
            </a:r>
            <a:r>
              <a:rPr lang="en-US" altLang="zh-CN" dirty="0"/>
              <a:t>. To avoid overflow, we perform </a:t>
            </a:r>
            <a:r>
              <a:rPr lang="en-US" altLang="zh-CN" b="1" dirty="0">
                <a:solidFill>
                  <a:srgbClr val="C00000"/>
                </a:solidFill>
              </a:rPr>
              <a:t>a linear </a:t>
            </a:r>
            <a:r>
              <a:rPr lang="en-US" altLang="zh-CN" b="1" dirty="0" smtClean="0">
                <a:solidFill>
                  <a:srgbClr val="C00000"/>
                </a:solidFill>
              </a:rPr>
              <a:t>normalization</a:t>
            </a:r>
            <a:r>
              <a:rPr lang="en-US" altLang="zh-CN" dirty="0" smtClean="0"/>
              <a:t>:</a:t>
            </a:r>
          </a:p>
          <a:p>
            <a:endParaRPr lang="en-US" altLang="zh-CN" dirty="0"/>
          </a:p>
          <a:p>
            <a:endParaRPr lang="en-US" altLang="zh-CN" dirty="0" smtClean="0"/>
          </a:p>
          <a:p>
            <a:r>
              <a:rPr lang="en-US" altLang="zh-CN" dirty="0" smtClean="0"/>
              <a:t>Sort </a:t>
            </a:r>
            <a:r>
              <a:rPr lang="en-US" altLang="zh-CN" dirty="0" smtClean="0"/>
              <a:t>values in the vector </a:t>
            </a:r>
            <a:r>
              <a:rPr lang="en-US" altLang="zh-CN" b="1" dirty="0" smtClean="0"/>
              <a:t>s </a:t>
            </a:r>
            <a:r>
              <a:rPr lang="en-US" altLang="zh-CN" dirty="0" smtClean="0"/>
              <a:t>in ascending order, </a:t>
            </a:r>
            <a:r>
              <a:rPr lang="en-US" altLang="zh-CN" dirty="0" smtClean="0"/>
              <a:t>the </a:t>
            </a:r>
            <a:r>
              <a:rPr lang="en-US" altLang="zh-CN" dirty="0"/>
              <a:t>dimensions (</a:t>
            </a:r>
            <a:r>
              <a:rPr lang="en-US" altLang="zh-CN" dirty="0" smtClean="0"/>
              <a:t>neurons) whose </a:t>
            </a:r>
            <a:r>
              <a:rPr lang="en-US" altLang="zh-CN" dirty="0"/>
              <a:t>values are in the top </a:t>
            </a:r>
            <a:r>
              <a:rPr lang="en-US" altLang="zh-CN" dirty="0" smtClean="0"/>
              <a:t>\epsilon </a:t>
            </a:r>
            <a:r>
              <a:rPr lang="en-US" altLang="zh-CN" dirty="0" smtClean="0"/>
              <a:t>% will </a:t>
            </a:r>
            <a:r>
              <a:rPr lang="en-US" altLang="zh-CN" dirty="0"/>
              <a:t>be regarded as free neurons.</a:t>
            </a:r>
            <a:endParaRPr lang="zh-CN" altLang="en-US" dirty="0"/>
          </a:p>
        </p:txBody>
      </p:sp>
      <p:sp>
        <p:nvSpPr>
          <p:cNvPr id="4" name="灯片编号占位符 3"/>
          <p:cNvSpPr>
            <a:spLocks noGrp="1"/>
          </p:cNvSpPr>
          <p:nvPr>
            <p:ph type="sldNum" sz="quarter" idx="4294967295"/>
          </p:nvPr>
        </p:nvSpPr>
        <p:spPr/>
        <p:txBody>
          <a:bodyPr/>
          <a:lstStyle/>
          <a:p>
            <a:pPr>
              <a:buNone/>
            </a:pPr>
            <a:endParaRPr lang="zh-CN" altLang="en-US" dirty="0"/>
          </a:p>
        </p:txBody>
      </p:sp>
      <p:pic>
        <p:nvPicPr>
          <p:cNvPr id="7" name="图片 6"/>
          <p:cNvPicPr>
            <a:picLocks noChangeAspect="1"/>
          </p:cNvPicPr>
          <p:nvPr/>
        </p:nvPicPr>
        <p:blipFill>
          <a:blip r:embed="rId3"/>
          <a:stretch>
            <a:fillRect/>
          </a:stretch>
        </p:blipFill>
        <p:spPr>
          <a:xfrm>
            <a:off x="3071664" y="2338194"/>
            <a:ext cx="4791075" cy="809625"/>
          </a:xfrm>
          <a:prstGeom prst="rect">
            <a:avLst/>
          </a:prstGeom>
        </p:spPr>
      </p:pic>
      <p:pic>
        <p:nvPicPr>
          <p:cNvPr id="8" name="图片 7"/>
          <p:cNvPicPr>
            <a:picLocks noChangeAspect="1"/>
          </p:cNvPicPr>
          <p:nvPr/>
        </p:nvPicPr>
        <p:blipFill>
          <a:blip r:embed="rId4"/>
          <a:stretch>
            <a:fillRect/>
          </a:stretch>
        </p:blipFill>
        <p:spPr>
          <a:xfrm>
            <a:off x="2966888" y="3843650"/>
            <a:ext cx="5000625" cy="914400"/>
          </a:xfrm>
          <a:prstGeom prst="rect">
            <a:avLst/>
          </a:prstGeom>
        </p:spPr>
      </p:pic>
      <p:sp>
        <p:nvSpPr>
          <p:cNvPr id="5" name="Footer Placeholder 4"/>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363302543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Gradient Mask</a:t>
            </a:r>
            <a:endParaRPr lang="zh-CN" altLang="en-US" dirty="0"/>
          </a:p>
        </p:txBody>
      </p:sp>
      <p:sp>
        <p:nvSpPr>
          <p:cNvPr id="3" name="内容占位符 2"/>
          <p:cNvSpPr>
            <a:spLocks noGrp="1"/>
          </p:cNvSpPr>
          <p:nvPr>
            <p:ph idx="1"/>
          </p:nvPr>
        </p:nvSpPr>
        <p:spPr/>
        <p:txBody>
          <a:bodyPr/>
          <a:lstStyle/>
          <a:p>
            <a:r>
              <a:rPr lang="en-US" altLang="zh-CN" dirty="0"/>
              <a:t>With the free neurons detected, when we are going to </a:t>
            </a:r>
            <a:r>
              <a:rPr lang="en-US" altLang="zh-CN" dirty="0" smtClean="0"/>
              <a:t>train the </a:t>
            </a:r>
            <a:r>
              <a:rPr lang="en-US" altLang="zh-CN" dirty="0"/>
              <a:t>model on a new task, gradient masks will be </a:t>
            </a:r>
            <a:r>
              <a:rPr lang="en-US" altLang="zh-CN" dirty="0" smtClean="0"/>
              <a:t>used.</a:t>
            </a:r>
          </a:p>
          <a:p>
            <a:r>
              <a:rPr lang="en-US" altLang="zh-CN" dirty="0" smtClean="0"/>
              <a:t>A </a:t>
            </a:r>
            <a:r>
              <a:rPr lang="en-US" altLang="zh-CN" b="1" dirty="0">
                <a:solidFill>
                  <a:srgbClr val="C00000"/>
                </a:solidFill>
              </a:rPr>
              <a:t>gradient mask </a:t>
            </a:r>
            <a:r>
              <a:rPr lang="en-US" altLang="zh-CN" dirty="0"/>
              <a:t>is a </a:t>
            </a:r>
            <a:r>
              <a:rPr lang="en-US" altLang="zh-CN" dirty="0" smtClean="0"/>
              <a:t>vector which </a:t>
            </a:r>
            <a:r>
              <a:rPr lang="en-US" altLang="zh-CN" dirty="0"/>
              <a:t>has the same size as the </a:t>
            </a:r>
            <a:r>
              <a:rPr lang="en-US" altLang="zh-CN" dirty="0" smtClean="0"/>
              <a:t>layer’s corresponding input. The gradient mask can be computed as </a:t>
            </a:r>
            <a:r>
              <a:rPr lang="en-US" altLang="zh-CN" dirty="0" smtClean="0"/>
              <a:t>follows:</a:t>
            </a:r>
            <a:endParaRPr lang="en-US" altLang="zh-CN" dirty="0" smtClean="0"/>
          </a:p>
          <a:p>
            <a:pPr marL="0" indent="0">
              <a:buNone/>
            </a:pPr>
            <a:endParaRPr lang="en-US" altLang="zh-CN" dirty="0" smtClean="0"/>
          </a:p>
          <a:p>
            <a:r>
              <a:rPr lang="en-US" altLang="zh-CN" dirty="0" smtClean="0"/>
              <a:t>Apply the mask to the gradient, and then update the parameters.</a:t>
            </a:r>
            <a:endParaRPr lang="zh-CN" altLang="en-US" dirty="0"/>
          </a:p>
        </p:txBody>
      </p:sp>
      <p:sp>
        <p:nvSpPr>
          <p:cNvPr id="4" name="灯片编号占位符 3"/>
          <p:cNvSpPr>
            <a:spLocks noGrp="1"/>
          </p:cNvSpPr>
          <p:nvPr>
            <p:ph type="sldNum" sz="quarter" idx="4294967295"/>
          </p:nvPr>
        </p:nvSpPr>
        <p:spPr/>
        <p:txBody>
          <a:bodyPr/>
          <a:lstStyle/>
          <a:p>
            <a:pPr>
              <a:buNone/>
            </a:pPr>
            <a:endParaRPr lang="zh-CN" altLang="en-US" dirty="0"/>
          </a:p>
        </p:txBody>
      </p:sp>
      <p:pic>
        <p:nvPicPr>
          <p:cNvPr id="5" name="图片 4"/>
          <p:cNvPicPr>
            <a:picLocks noChangeAspect="1"/>
          </p:cNvPicPr>
          <p:nvPr/>
        </p:nvPicPr>
        <p:blipFill>
          <a:blip r:embed="rId3"/>
          <a:stretch>
            <a:fillRect/>
          </a:stretch>
        </p:blipFill>
        <p:spPr>
          <a:xfrm>
            <a:off x="4835860" y="3641701"/>
            <a:ext cx="4429125" cy="1019175"/>
          </a:xfrm>
          <a:prstGeom prst="rect">
            <a:avLst/>
          </a:prstGeom>
        </p:spPr>
      </p:pic>
      <p:pic>
        <p:nvPicPr>
          <p:cNvPr id="6" name="图片 5"/>
          <p:cNvPicPr>
            <a:picLocks noChangeAspect="1"/>
          </p:cNvPicPr>
          <p:nvPr/>
        </p:nvPicPr>
        <p:blipFill>
          <a:blip r:embed="rId4"/>
          <a:stretch>
            <a:fillRect/>
          </a:stretch>
        </p:blipFill>
        <p:spPr>
          <a:xfrm>
            <a:off x="4043772" y="5229200"/>
            <a:ext cx="3609975" cy="828675"/>
          </a:xfrm>
          <a:prstGeom prst="rect">
            <a:avLst/>
          </a:prstGeom>
        </p:spPr>
      </p:pic>
      <p:sp>
        <p:nvSpPr>
          <p:cNvPr id="7" name="Footer Placeholder 6"/>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38330644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609600" y="1417639"/>
            <a:ext cx="10972800" cy="4713287"/>
          </a:xfrm>
        </p:spPr>
        <p:txBody>
          <a:bodyPr/>
          <a:lstStyle/>
          <a:p>
            <a:pPr>
              <a:spcBef>
                <a:spcPts val="600"/>
              </a:spcBef>
            </a:pPr>
            <a:r>
              <a:rPr lang="en-US" sz="2800" dirty="0">
                <a:solidFill>
                  <a:srgbClr val="FF0000"/>
                </a:solidFill>
              </a:rPr>
              <a:t>A motivating example in sentiment analysis</a:t>
            </a:r>
          </a:p>
          <a:p>
            <a:pPr>
              <a:spcBef>
                <a:spcPts val="0"/>
              </a:spcBef>
            </a:pPr>
            <a:r>
              <a:rPr lang="en-US" sz="2800" dirty="0">
                <a:solidFill>
                  <a:schemeClr val="bg1">
                    <a:lumMod val="65000"/>
                  </a:schemeClr>
                </a:solidFill>
              </a:rPr>
              <a:t>What is lifelong learning?</a:t>
            </a:r>
          </a:p>
          <a:p>
            <a:pPr>
              <a:lnSpc>
                <a:spcPct val="110000"/>
              </a:lnSpc>
              <a:spcBef>
                <a:spcPts val="0"/>
              </a:spcBef>
            </a:pPr>
            <a:r>
              <a:rPr lang="en-US" sz="2800" dirty="0">
                <a:solidFill>
                  <a:schemeClr val="bg1">
                    <a:lumMod val="65000"/>
                  </a:schemeClr>
                </a:solidFill>
              </a:rPr>
              <a:t>Lifelong supervised learning</a:t>
            </a:r>
          </a:p>
          <a:p>
            <a:pPr>
              <a:lnSpc>
                <a:spcPct val="110000"/>
              </a:lnSpc>
              <a:spcBef>
                <a:spcPts val="0"/>
              </a:spcBef>
            </a:pPr>
            <a:r>
              <a:rPr lang="en-US" sz="2800" dirty="0">
                <a:solidFill>
                  <a:schemeClr val="bg1">
                    <a:lumMod val="65000"/>
                  </a:schemeClr>
                </a:solidFill>
              </a:rPr>
              <a:t>Semi-supervised never-ending learning</a:t>
            </a:r>
          </a:p>
          <a:p>
            <a:pPr>
              <a:lnSpc>
                <a:spcPct val="110000"/>
              </a:lnSpc>
              <a:spcBef>
                <a:spcPts val="0"/>
              </a:spcBef>
            </a:pPr>
            <a:r>
              <a:rPr lang="en-US" sz="2800" dirty="0">
                <a:solidFill>
                  <a:schemeClr val="bg1">
                    <a:lumMod val="65000"/>
                  </a:schemeClr>
                </a:solidFill>
              </a:rPr>
              <a:t>Lifelong topic modeling</a:t>
            </a:r>
          </a:p>
          <a:p>
            <a:pPr>
              <a:spcBef>
                <a:spcPts val="0"/>
              </a:spcBef>
            </a:pPr>
            <a:r>
              <a:rPr lang="en-US" sz="2800" dirty="0">
                <a:solidFill>
                  <a:schemeClr val="bg1">
                    <a:lumMod val="65000"/>
                  </a:schemeClr>
                </a:solidFill>
              </a:rPr>
              <a:t>Lifelong information extraction </a:t>
            </a:r>
          </a:p>
          <a:p>
            <a:pPr>
              <a:spcBef>
                <a:spcPts val="0"/>
              </a:spcBef>
            </a:pPr>
            <a:r>
              <a:rPr lang="en-US" sz="2800" dirty="0">
                <a:solidFill>
                  <a:schemeClr val="bg1">
                    <a:lumMod val="65000"/>
                  </a:schemeClr>
                </a:solidFill>
              </a:rPr>
              <a:t>Continual learning and catastrophic forgetting</a:t>
            </a:r>
          </a:p>
          <a:p>
            <a:pPr>
              <a:spcBef>
                <a:spcPts val="0"/>
              </a:spcBef>
            </a:pPr>
            <a:r>
              <a:rPr lang="en-US" sz="2800" dirty="0">
                <a:solidFill>
                  <a:schemeClr val="bg1">
                    <a:lumMod val="65000"/>
                  </a:schemeClr>
                </a:solidFill>
              </a:rPr>
              <a:t>knowledge learning in dialogues: Learning on the job</a:t>
            </a:r>
          </a:p>
          <a:p>
            <a:pPr>
              <a:spcBef>
                <a:spcPts val="0"/>
              </a:spcBef>
            </a:pPr>
            <a:r>
              <a:rPr lang="en-US" sz="2800" dirty="0">
                <a:solidFill>
                  <a:schemeClr val="bg1">
                    <a:lumMod val="65000"/>
                  </a:schemeClr>
                </a:solidFill>
              </a:rPr>
              <a:t>Open-world learning </a:t>
            </a:r>
          </a:p>
          <a:p>
            <a:pPr>
              <a:spcBef>
                <a:spcPts val="0"/>
              </a:spcBef>
            </a:pPr>
            <a:r>
              <a:rPr lang="en-US" sz="2800" dirty="0">
                <a:solidFill>
                  <a:schemeClr val="bg1">
                    <a:lumMod val="65000"/>
                  </a:schemeClr>
                </a:solidFill>
              </a:rPr>
              <a:t>Summary</a:t>
            </a:r>
          </a:p>
          <a:p>
            <a:endParaRPr lang="en-US" dirty="0"/>
          </a:p>
        </p:txBody>
      </p:sp>
      <p:sp>
        <p:nvSpPr>
          <p:cNvPr id="7" name="Slide Number Placeholder 6"/>
          <p:cNvSpPr>
            <a:spLocks noGrp="1"/>
          </p:cNvSpPr>
          <p:nvPr>
            <p:ph type="sldNum" sz="quarter" idx="11"/>
          </p:nvPr>
        </p:nvSpPr>
        <p:spPr/>
        <p:txBody>
          <a:bodyPr/>
          <a:lstStyle/>
          <a:p>
            <a:pPr>
              <a:defRPr/>
            </a:pPr>
            <a:fld id="{09BF91C3-4DC8-4412-86BD-7EDA41606D7A}" type="slidenum">
              <a:rPr lang="en-US" altLang="en-US" smtClean="0"/>
              <a:pPr>
                <a:defRPr/>
              </a:pPr>
              <a:t>6</a:t>
            </a:fld>
            <a:endParaRPr lang="en-US" altLang="en-US"/>
          </a:p>
        </p:txBody>
      </p:sp>
      <p:sp>
        <p:nvSpPr>
          <p:cNvPr id="4" name="Footer Placeholder 3"/>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26681910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of SRK </a:t>
            </a:r>
          </a:p>
        </p:txBody>
      </p:sp>
      <p:sp>
        <p:nvSpPr>
          <p:cNvPr id="3" name="Content Placeholder 2"/>
          <p:cNvSpPr>
            <a:spLocks noGrp="1"/>
          </p:cNvSpPr>
          <p:nvPr>
            <p:ph idx="1"/>
          </p:nvPr>
        </p:nvSpPr>
        <p:spPr>
          <a:xfrm>
            <a:off x="609600" y="1340769"/>
            <a:ext cx="10972800" cy="4790158"/>
          </a:xfrm>
        </p:spPr>
        <p:txBody>
          <a:bodyPr/>
          <a:lstStyle/>
          <a:p>
            <a:r>
              <a:rPr lang="en-US" sz="2800" b="1" dirty="0"/>
              <a:t>Feature Learning Network (FLN): </a:t>
            </a:r>
            <a:r>
              <a:rPr lang="en-US" sz="2800" dirty="0"/>
              <a:t>learn document representations to perform classification.</a:t>
            </a:r>
          </a:p>
          <a:p>
            <a:r>
              <a:rPr lang="en-US" sz="2800" b="1" dirty="0"/>
              <a:t>Knowledge Retention Network: </a:t>
            </a:r>
            <a:r>
              <a:rPr lang="en-US" sz="2800" dirty="0"/>
              <a:t>Learn and retain domain specific knowledge from previous tasks.</a:t>
            </a:r>
          </a:p>
          <a:p>
            <a:r>
              <a:rPr lang="en-US" sz="2800" b="1" dirty="0"/>
              <a:t>Network Fusion Component: </a:t>
            </a:r>
            <a:r>
              <a:rPr lang="en-US" sz="2800" dirty="0"/>
              <a:t>make the above networks work together to produce the final result.</a:t>
            </a:r>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60</a:t>
            </a:fld>
            <a:endParaRPr lang="en-US" altLang="en-US"/>
          </a:p>
        </p:txBody>
      </p:sp>
      <p:pic>
        <p:nvPicPr>
          <p:cNvPr id="7" name="Picture 6"/>
          <p:cNvPicPr>
            <a:picLocks noChangeAspect="1"/>
          </p:cNvPicPr>
          <p:nvPr/>
        </p:nvPicPr>
        <p:blipFill>
          <a:blip r:embed="rId2"/>
          <a:stretch>
            <a:fillRect/>
          </a:stretch>
        </p:blipFill>
        <p:spPr>
          <a:xfrm>
            <a:off x="1043021" y="4260038"/>
            <a:ext cx="5701051" cy="1983600"/>
          </a:xfrm>
          <a:prstGeom prst="rect">
            <a:avLst/>
          </a:prstGeom>
        </p:spPr>
      </p:pic>
      <p:sp>
        <p:nvSpPr>
          <p:cNvPr id="8" name="TextBox 7"/>
          <p:cNvSpPr txBox="1"/>
          <p:nvPr/>
        </p:nvSpPr>
        <p:spPr>
          <a:xfrm>
            <a:off x="6968124" y="4725144"/>
            <a:ext cx="4312452" cy="923330"/>
          </a:xfrm>
          <a:prstGeom prst="rect">
            <a:avLst/>
          </a:prstGeom>
          <a:noFill/>
        </p:spPr>
        <p:txBody>
          <a:bodyPr wrap="square" rtlCol="0">
            <a:spAutoFit/>
          </a:bodyPr>
          <a:lstStyle/>
          <a:p>
            <a:r>
              <a:rPr lang="en-US" dirty="0"/>
              <a:t> </a:t>
            </a:r>
            <a:r>
              <a:rPr lang="en-US" i="1" dirty="0"/>
              <a:t>Loss</a:t>
            </a:r>
            <a:r>
              <a:rPr lang="en-US" dirty="0"/>
              <a:t>: </a:t>
            </a:r>
            <a:r>
              <a:rPr lang="en-US" sz="2400" dirty="0"/>
              <a:t>Mean-Square Error (MSE), but doesn’t have to be</a:t>
            </a:r>
          </a:p>
        </p:txBody>
      </p:sp>
      <p:sp>
        <p:nvSpPr>
          <p:cNvPr id="6" name="Footer Placeholder 5"/>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391553971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 results</a:t>
            </a:r>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61</a:t>
            </a:fld>
            <a:endParaRPr lang="en-US" altLang="en-US"/>
          </a:p>
        </p:txBody>
      </p:sp>
      <p:pic>
        <p:nvPicPr>
          <p:cNvPr id="6" name="图片 4"/>
          <p:cNvPicPr>
            <a:picLocks noChangeAspect="1"/>
          </p:cNvPicPr>
          <p:nvPr/>
        </p:nvPicPr>
        <p:blipFill>
          <a:blip r:embed="rId2"/>
          <a:stretch>
            <a:fillRect/>
          </a:stretch>
        </p:blipFill>
        <p:spPr>
          <a:xfrm>
            <a:off x="1775520" y="1508919"/>
            <a:ext cx="7675272" cy="4713287"/>
          </a:xfrm>
          <a:prstGeom prst="rect">
            <a:avLst/>
          </a:prstGeom>
        </p:spPr>
      </p:pic>
      <p:sp>
        <p:nvSpPr>
          <p:cNvPr id="3" name="Footer Placeholder 2"/>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13295546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59341"/>
            <a:ext cx="10972800" cy="1139825"/>
          </a:xfrm>
        </p:spPr>
        <p:txBody>
          <a:bodyPr/>
          <a:lstStyle/>
          <a:p>
            <a:r>
              <a:rPr lang="en-US" dirty="0"/>
              <a:t>Experiment results</a:t>
            </a:r>
          </a:p>
        </p:txBody>
      </p:sp>
      <p:sp>
        <p:nvSpPr>
          <p:cNvPr id="3" name="Content Placeholder 2"/>
          <p:cNvSpPr>
            <a:spLocks noGrp="1"/>
          </p:cNvSpPr>
          <p:nvPr>
            <p:ph idx="1"/>
          </p:nvPr>
        </p:nvSpPr>
        <p:spPr>
          <a:xfrm>
            <a:off x="609600" y="1484785"/>
            <a:ext cx="5882444" cy="4646142"/>
          </a:xfrm>
        </p:spPr>
        <p:txBody>
          <a:bodyPr/>
          <a:lstStyle/>
          <a:p>
            <a:r>
              <a:rPr lang="en-US" sz="2800" dirty="0"/>
              <a:t>FLN: continual learning is better than isolated learning </a:t>
            </a:r>
            <a:r>
              <a:rPr lang="en-US" sz="2800" dirty="0" smtClean="0"/>
              <a:t>(I-RNN</a:t>
            </a:r>
            <a:r>
              <a:rPr lang="en-US" sz="2800" dirty="0"/>
              <a:t>) consistently. </a:t>
            </a:r>
            <a:r>
              <a:rPr lang="en-US" sz="2400" dirty="0"/>
              <a:t>Forgetting not handled. </a:t>
            </a:r>
          </a:p>
          <a:p>
            <a:r>
              <a:rPr lang="en-US" sz="2800" dirty="0"/>
              <a:t>LSC (Bayesian lifelong learning): better than </a:t>
            </a:r>
            <a:r>
              <a:rPr lang="en-US" sz="2800" dirty="0" smtClean="0"/>
              <a:t>I-RNN </a:t>
            </a:r>
            <a:r>
              <a:rPr lang="en-US" sz="2800" dirty="0"/>
              <a:t>in general. </a:t>
            </a:r>
          </a:p>
          <a:p>
            <a:r>
              <a:rPr lang="en-US" sz="2800" dirty="0"/>
              <a:t>EWC: forgetting handling is not great for accuracy. </a:t>
            </a:r>
          </a:p>
          <a:p>
            <a:r>
              <a:rPr lang="en-US" sz="2800" dirty="0"/>
              <a:t>2-FLN: ensemble slightly helpful.</a:t>
            </a:r>
          </a:p>
          <a:p>
            <a:r>
              <a:rPr lang="en-US" sz="2800" dirty="0" smtClean="0">
                <a:solidFill>
                  <a:srgbClr val="0000FF"/>
                </a:solidFill>
              </a:rPr>
              <a:t>SRK improves </a:t>
            </a:r>
            <a:r>
              <a:rPr lang="en-US" sz="2800" dirty="0">
                <a:solidFill>
                  <a:srgbClr val="0000FF"/>
                </a:solidFill>
              </a:rPr>
              <a:t>new task </a:t>
            </a:r>
            <a:r>
              <a:rPr lang="en-US" sz="2800" dirty="0" smtClean="0">
                <a:solidFill>
                  <a:srgbClr val="0000FF"/>
                </a:solidFill>
              </a:rPr>
              <a:t>learning significantly. </a:t>
            </a:r>
            <a:endParaRPr lang="en-US" sz="2800" dirty="0"/>
          </a:p>
          <a:p>
            <a:endParaRPr lang="en-US" dirty="0"/>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62</a:t>
            </a:fld>
            <a:endParaRPr lang="en-US" altLang="en-US"/>
          </a:p>
        </p:txBody>
      </p:sp>
      <p:pic>
        <p:nvPicPr>
          <p:cNvPr id="6" name="Picture 5"/>
          <p:cNvPicPr>
            <a:picLocks noChangeAspect="1"/>
          </p:cNvPicPr>
          <p:nvPr/>
        </p:nvPicPr>
        <p:blipFill>
          <a:blip r:embed="rId2"/>
          <a:stretch>
            <a:fillRect/>
          </a:stretch>
        </p:blipFill>
        <p:spPr>
          <a:xfrm>
            <a:off x="6541572" y="257261"/>
            <a:ext cx="5171051" cy="5986378"/>
          </a:xfrm>
          <a:prstGeom prst="rect">
            <a:avLst/>
          </a:prstGeom>
        </p:spPr>
      </p:pic>
      <p:sp>
        <p:nvSpPr>
          <p:cNvPr id="7" name="TextBox 6"/>
          <p:cNvSpPr txBox="1"/>
          <p:nvPr/>
        </p:nvSpPr>
        <p:spPr>
          <a:xfrm>
            <a:off x="6672064" y="6164461"/>
            <a:ext cx="5040559" cy="307777"/>
          </a:xfrm>
          <a:prstGeom prst="rect">
            <a:avLst/>
          </a:prstGeom>
          <a:noFill/>
        </p:spPr>
        <p:txBody>
          <a:bodyPr wrap="square" rtlCol="0">
            <a:spAutoFit/>
          </a:bodyPr>
          <a:lstStyle/>
          <a:p>
            <a:pPr>
              <a:buNone/>
            </a:pPr>
            <a:r>
              <a:rPr lang="en-US" sz="1400" b="1" dirty="0">
                <a:solidFill>
                  <a:srgbClr val="FF0000"/>
                </a:solidFill>
              </a:rPr>
              <a:t>Avg. 	  86.68    83.86     87.73    88.44     86.29    89.85  </a:t>
            </a:r>
          </a:p>
        </p:txBody>
      </p:sp>
      <p:sp>
        <p:nvSpPr>
          <p:cNvPr id="8" name="Footer Placeholder 7"/>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10824071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609600" y="1417639"/>
            <a:ext cx="10972800" cy="4713287"/>
          </a:xfrm>
        </p:spPr>
        <p:txBody>
          <a:bodyPr/>
          <a:lstStyle/>
          <a:p>
            <a:pPr>
              <a:spcBef>
                <a:spcPts val="600"/>
              </a:spcBef>
            </a:pPr>
            <a:r>
              <a:rPr lang="en-US" sz="2800" dirty="0">
                <a:solidFill>
                  <a:schemeClr val="bg1">
                    <a:lumMod val="65000"/>
                  </a:schemeClr>
                </a:solidFill>
              </a:rPr>
              <a:t>A motivating example in sentiment analysis</a:t>
            </a:r>
          </a:p>
          <a:p>
            <a:pPr>
              <a:spcBef>
                <a:spcPts val="0"/>
              </a:spcBef>
            </a:pPr>
            <a:r>
              <a:rPr lang="en-US" sz="2800" dirty="0">
                <a:solidFill>
                  <a:schemeClr val="bg1">
                    <a:lumMod val="65000"/>
                  </a:schemeClr>
                </a:solidFill>
              </a:rPr>
              <a:t>What is lifelong learning?</a:t>
            </a:r>
          </a:p>
          <a:p>
            <a:pPr>
              <a:lnSpc>
                <a:spcPct val="110000"/>
              </a:lnSpc>
              <a:spcBef>
                <a:spcPts val="0"/>
              </a:spcBef>
            </a:pPr>
            <a:r>
              <a:rPr lang="en-US" sz="2800" dirty="0">
                <a:solidFill>
                  <a:schemeClr val="bg1">
                    <a:lumMod val="65000"/>
                  </a:schemeClr>
                </a:solidFill>
              </a:rPr>
              <a:t>Lifelong supervised learning</a:t>
            </a:r>
          </a:p>
          <a:p>
            <a:pPr>
              <a:lnSpc>
                <a:spcPct val="110000"/>
              </a:lnSpc>
              <a:spcBef>
                <a:spcPts val="0"/>
              </a:spcBef>
            </a:pPr>
            <a:r>
              <a:rPr lang="en-US" sz="2800" dirty="0">
                <a:solidFill>
                  <a:srgbClr val="FF0000"/>
                </a:solidFill>
              </a:rPr>
              <a:t>Semi-supervised never-ending learning</a:t>
            </a:r>
          </a:p>
          <a:p>
            <a:pPr>
              <a:lnSpc>
                <a:spcPct val="110000"/>
              </a:lnSpc>
              <a:spcBef>
                <a:spcPts val="0"/>
              </a:spcBef>
            </a:pPr>
            <a:r>
              <a:rPr lang="en-US" sz="2800" dirty="0">
                <a:solidFill>
                  <a:schemeClr val="bg1">
                    <a:lumMod val="65000"/>
                  </a:schemeClr>
                </a:solidFill>
              </a:rPr>
              <a:t>Lifelong topic modeling</a:t>
            </a:r>
          </a:p>
          <a:p>
            <a:pPr>
              <a:spcBef>
                <a:spcPts val="0"/>
              </a:spcBef>
            </a:pPr>
            <a:r>
              <a:rPr lang="en-US" sz="2800" dirty="0">
                <a:solidFill>
                  <a:schemeClr val="bg1">
                    <a:lumMod val="65000"/>
                  </a:schemeClr>
                </a:solidFill>
              </a:rPr>
              <a:t>Lifelong information extraction </a:t>
            </a:r>
          </a:p>
          <a:p>
            <a:pPr>
              <a:spcBef>
                <a:spcPts val="0"/>
              </a:spcBef>
            </a:pPr>
            <a:r>
              <a:rPr lang="en-US" sz="2800" dirty="0">
                <a:solidFill>
                  <a:schemeClr val="bg1">
                    <a:lumMod val="65000"/>
                  </a:schemeClr>
                </a:solidFill>
              </a:rPr>
              <a:t>Continual learning and catastrophic forgetting</a:t>
            </a:r>
          </a:p>
          <a:p>
            <a:pPr>
              <a:spcBef>
                <a:spcPts val="0"/>
              </a:spcBef>
            </a:pPr>
            <a:r>
              <a:rPr lang="en-US" sz="2800" dirty="0">
                <a:solidFill>
                  <a:schemeClr val="bg1">
                    <a:lumMod val="65000"/>
                  </a:schemeClr>
                </a:solidFill>
              </a:rPr>
              <a:t>knowledge learning in dialogues: Learning on the job</a:t>
            </a:r>
          </a:p>
          <a:p>
            <a:pPr>
              <a:spcBef>
                <a:spcPts val="0"/>
              </a:spcBef>
            </a:pPr>
            <a:r>
              <a:rPr lang="en-US" sz="2800" dirty="0">
                <a:solidFill>
                  <a:schemeClr val="bg1">
                    <a:lumMod val="65000"/>
                  </a:schemeClr>
                </a:solidFill>
              </a:rPr>
              <a:t>Open-world learning </a:t>
            </a:r>
          </a:p>
          <a:p>
            <a:pPr>
              <a:spcBef>
                <a:spcPts val="0"/>
              </a:spcBef>
            </a:pPr>
            <a:r>
              <a:rPr lang="en-US" sz="2800" dirty="0">
                <a:solidFill>
                  <a:schemeClr val="bg1">
                    <a:lumMod val="65000"/>
                  </a:schemeClr>
                </a:solidFill>
              </a:rPr>
              <a:t>Summary</a:t>
            </a:r>
          </a:p>
          <a:p>
            <a:endParaRPr lang="en-US" dirty="0"/>
          </a:p>
        </p:txBody>
      </p:sp>
      <p:sp>
        <p:nvSpPr>
          <p:cNvPr id="7" name="Slide Number Placeholder 6"/>
          <p:cNvSpPr>
            <a:spLocks noGrp="1"/>
          </p:cNvSpPr>
          <p:nvPr>
            <p:ph type="sldNum" sz="quarter" idx="11"/>
          </p:nvPr>
        </p:nvSpPr>
        <p:spPr/>
        <p:txBody>
          <a:bodyPr/>
          <a:lstStyle/>
          <a:p>
            <a:pPr>
              <a:defRPr/>
            </a:pPr>
            <a:fld id="{09BF91C3-4DC8-4412-86BD-7EDA41606D7A}" type="slidenum">
              <a:rPr lang="en-US" altLang="en-US" smtClean="0"/>
              <a:pPr>
                <a:defRPr/>
              </a:pPr>
              <a:t>63</a:t>
            </a:fld>
            <a:endParaRPr lang="en-US" altLang="en-US"/>
          </a:p>
        </p:txBody>
      </p:sp>
      <p:sp>
        <p:nvSpPr>
          <p:cNvPr id="4" name="Footer Placeholder 3"/>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15993209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Never Ending Language Learner</a:t>
            </a:r>
            <a:br>
              <a:rPr lang="en-US" dirty="0"/>
            </a:br>
            <a:r>
              <a:rPr lang="en-US" sz="2400" dirty="0"/>
              <a:t>(Carlson et al., 2010; Mitchell et al., 2015) </a:t>
            </a:r>
          </a:p>
        </p:txBody>
      </p:sp>
      <p:sp>
        <p:nvSpPr>
          <p:cNvPr id="3" name="Content Placeholder 2"/>
          <p:cNvSpPr>
            <a:spLocks noGrp="1"/>
          </p:cNvSpPr>
          <p:nvPr>
            <p:ph idx="1"/>
          </p:nvPr>
        </p:nvSpPr>
        <p:spPr/>
        <p:txBody>
          <a:bodyPr/>
          <a:lstStyle/>
          <a:p>
            <a:r>
              <a:rPr lang="en-US" dirty="0" smtClean="0"/>
              <a:t>NELL: </a:t>
            </a:r>
            <a:r>
              <a:rPr lang="en-US" dirty="0"/>
              <a:t>Never Ending Language </a:t>
            </a:r>
            <a:r>
              <a:rPr lang="en-US" dirty="0" smtClean="0"/>
              <a:t>Learner</a:t>
            </a:r>
          </a:p>
          <a:p>
            <a:r>
              <a:rPr lang="en-US" dirty="0" smtClean="0"/>
              <a:t>Perhaps the only </a:t>
            </a:r>
            <a:r>
              <a:rPr lang="en-US" dirty="0"/>
              <a:t>live LML system </a:t>
            </a:r>
            <a:endParaRPr lang="en-US" dirty="0" smtClean="0"/>
          </a:p>
          <a:p>
            <a:pPr lvl="1"/>
            <a:r>
              <a:rPr lang="en-US" dirty="0" smtClean="0"/>
              <a:t>it </a:t>
            </a:r>
            <a:r>
              <a:rPr lang="en-US" dirty="0"/>
              <a:t>has been reading the Web to extract certain types of information (</a:t>
            </a:r>
            <a:r>
              <a:rPr lang="en-US" dirty="0" smtClean="0"/>
              <a:t>or knowledge</a:t>
            </a:r>
            <a:r>
              <a:rPr lang="en-US" dirty="0"/>
              <a:t>) </a:t>
            </a:r>
            <a:endParaRPr lang="en-US" dirty="0" smtClean="0"/>
          </a:p>
          <a:p>
            <a:pPr lvl="1"/>
            <a:r>
              <a:rPr lang="en-US" dirty="0" smtClean="0"/>
              <a:t>24/7 since </a:t>
            </a:r>
            <a:r>
              <a:rPr lang="en-US" dirty="0"/>
              <a:t>January </a:t>
            </a:r>
            <a:r>
              <a:rPr lang="en-US" dirty="0" smtClean="0"/>
              <a:t>2010.</a:t>
            </a:r>
          </a:p>
          <a:p>
            <a:r>
              <a:rPr lang="en-US" sz="3200" dirty="0"/>
              <a:t>NELL has accumulated millions of facts with attached confidence weights </a:t>
            </a:r>
          </a:p>
          <a:p>
            <a:pPr lvl="1"/>
            <a:r>
              <a:rPr lang="en-US" sz="2800" dirty="0"/>
              <a:t>called beliefs,</a:t>
            </a:r>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64</a:t>
            </a:fld>
            <a:endParaRPr lang="en-US" altLang="en-US"/>
          </a:p>
        </p:txBody>
      </p:sp>
      <p:sp>
        <p:nvSpPr>
          <p:cNvPr id="6" name="Footer Placeholder 5"/>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12175300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to NELL</a:t>
            </a:r>
            <a:endParaRPr lang="en-US" dirty="0"/>
          </a:p>
        </p:txBody>
      </p:sp>
      <p:sp>
        <p:nvSpPr>
          <p:cNvPr id="3" name="Content Placeholder 2"/>
          <p:cNvSpPr>
            <a:spLocks noGrp="1"/>
          </p:cNvSpPr>
          <p:nvPr>
            <p:ph idx="1"/>
          </p:nvPr>
        </p:nvSpPr>
        <p:spPr/>
        <p:txBody>
          <a:bodyPr/>
          <a:lstStyle/>
          <a:p>
            <a:r>
              <a:rPr lang="en-US" dirty="0" smtClean="0">
                <a:solidFill>
                  <a:srgbClr val="0000FF"/>
                </a:solidFill>
              </a:rPr>
              <a:t>An </a:t>
            </a:r>
            <a:r>
              <a:rPr lang="en-US" dirty="0">
                <a:solidFill>
                  <a:srgbClr val="0000FF"/>
                </a:solidFill>
              </a:rPr>
              <a:t>ontology </a:t>
            </a:r>
            <a:r>
              <a:rPr lang="en-US" dirty="0"/>
              <a:t>defining a set of target </a:t>
            </a:r>
            <a:r>
              <a:rPr lang="en-US" dirty="0">
                <a:solidFill>
                  <a:srgbClr val="FF0000"/>
                </a:solidFill>
              </a:rPr>
              <a:t>categories</a:t>
            </a:r>
            <a:r>
              <a:rPr lang="en-US" dirty="0"/>
              <a:t> and </a:t>
            </a:r>
            <a:r>
              <a:rPr lang="en-US" dirty="0">
                <a:solidFill>
                  <a:srgbClr val="FF0000"/>
                </a:solidFill>
              </a:rPr>
              <a:t>relations</a:t>
            </a:r>
            <a:r>
              <a:rPr lang="en-US" dirty="0"/>
              <a:t> to be </a:t>
            </a:r>
            <a:r>
              <a:rPr lang="en-US" dirty="0" smtClean="0"/>
              <a:t>learned, </a:t>
            </a:r>
          </a:p>
          <a:p>
            <a:pPr lvl="1"/>
            <a:r>
              <a:rPr lang="en-US" dirty="0" smtClean="0"/>
              <a:t>a </a:t>
            </a:r>
            <a:r>
              <a:rPr lang="en-US" dirty="0"/>
              <a:t>handful of seed training examples for each, </a:t>
            </a:r>
            <a:r>
              <a:rPr lang="en-US" dirty="0" smtClean="0"/>
              <a:t>and</a:t>
            </a:r>
          </a:p>
          <a:p>
            <a:pPr lvl="1"/>
            <a:r>
              <a:rPr lang="en-US" dirty="0" smtClean="0"/>
              <a:t>a </a:t>
            </a:r>
            <a:r>
              <a:rPr lang="en-US" dirty="0"/>
              <a:t>set of </a:t>
            </a:r>
            <a:r>
              <a:rPr lang="en-US" dirty="0" smtClean="0"/>
              <a:t>coupling constraints about </a:t>
            </a:r>
            <a:r>
              <a:rPr lang="en-US" dirty="0"/>
              <a:t>categories and relations </a:t>
            </a:r>
            <a:r>
              <a:rPr lang="en-US" dirty="0" smtClean="0"/>
              <a:t>(Person &amp; </a:t>
            </a:r>
            <a:r>
              <a:rPr lang="en-US" dirty="0"/>
              <a:t>Sport are mutually exclusive</a:t>
            </a:r>
            <a:r>
              <a:rPr lang="en-US" dirty="0" smtClean="0"/>
              <a:t>).</a:t>
            </a:r>
          </a:p>
          <a:p>
            <a:r>
              <a:rPr lang="en-US" dirty="0" smtClean="0">
                <a:solidFill>
                  <a:srgbClr val="0000FF"/>
                </a:solidFill>
              </a:rPr>
              <a:t>Webpages</a:t>
            </a:r>
            <a:r>
              <a:rPr lang="en-US" dirty="0" smtClean="0"/>
              <a:t> crawled </a:t>
            </a:r>
            <a:r>
              <a:rPr lang="en-US" dirty="0"/>
              <a:t>from the </a:t>
            </a:r>
            <a:r>
              <a:rPr lang="en-US" dirty="0" smtClean="0"/>
              <a:t>Web</a:t>
            </a:r>
          </a:p>
          <a:p>
            <a:r>
              <a:rPr lang="en-US" dirty="0" smtClean="0">
                <a:solidFill>
                  <a:srgbClr val="0000FF"/>
                </a:solidFill>
              </a:rPr>
              <a:t>Interactions </a:t>
            </a:r>
            <a:r>
              <a:rPr lang="en-US" dirty="0">
                <a:solidFill>
                  <a:srgbClr val="0000FF"/>
                </a:solidFill>
              </a:rPr>
              <a:t>with human trainers </a:t>
            </a:r>
            <a:r>
              <a:rPr lang="en-US" dirty="0"/>
              <a:t>to correct some </a:t>
            </a:r>
            <a:r>
              <a:rPr lang="en-US" dirty="0" smtClean="0"/>
              <a:t>mistakes </a:t>
            </a:r>
            <a:r>
              <a:rPr lang="en-US" dirty="0"/>
              <a:t>made by NELL</a:t>
            </a:r>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65</a:t>
            </a:fld>
            <a:endParaRPr lang="en-US" altLang="en-US"/>
          </a:p>
        </p:txBody>
      </p:sp>
      <p:sp>
        <p:nvSpPr>
          <p:cNvPr id="6" name="Footer Placeholder 5"/>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22806101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 of NELL</a:t>
            </a:r>
            <a:endParaRPr lang="en-US" dirty="0"/>
          </a:p>
        </p:txBody>
      </p:sp>
      <p:sp>
        <p:nvSpPr>
          <p:cNvPr id="3" name="Content Placeholder 2"/>
          <p:cNvSpPr>
            <a:spLocks noGrp="1"/>
          </p:cNvSpPr>
          <p:nvPr>
            <p:ph idx="1"/>
          </p:nvPr>
        </p:nvSpPr>
        <p:spPr/>
        <p:txBody>
          <a:bodyPr/>
          <a:lstStyle/>
          <a:p>
            <a:r>
              <a:rPr lang="en-US" dirty="0" smtClean="0">
                <a:solidFill>
                  <a:srgbClr val="0000FF"/>
                </a:solidFill>
              </a:rPr>
              <a:t>Reading - extract </a:t>
            </a:r>
            <a:r>
              <a:rPr lang="en-US" dirty="0">
                <a:solidFill>
                  <a:srgbClr val="0000FF"/>
                </a:solidFill>
              </a:rPr>
              <a:t>facts </a:t>
            </a:r>
            <a:r>
              <a:rPr lang="en-US" dirty="0" smtClean="0"/>
              <a:t>from </a:t>
            </a:r>
            <a:r>
              <a:rPr lang="en-US" dirty="0"/>
              <a:t>the webpages to populate the initial </a:t>
            </a:r>
            <a:r>
              <a:rPr lang="en-US" dirty="0" smtClean="0"/>
              <a:t>ontology</a:t>
            </a:r>
          </a:p>
          <a:p>
            <a:pPr lvl="1"/>
            <a:r>
              <a:rPr lang="en-US" i="1" dirty="0">
                <a:solidFill>
                  <a:srgbClr val="FF0000"/>
                </a:solidFill>
              </a:rPr>
              <a:t>category</a:t>
            </a:r>
            <a:r>
              <a:rPr lang="en-US" i="1" dirty="0"/>
              <a:t> </a:t>
            </a:r>
            <a:r>
              <a:rPr lang="en-US" dirty="0"/>
              <a:t>of a noun or noun phrase, e.g., Los Angeles is a </a:t>
            </a:r>
            <a:r>
              <a:rPr lang="en-US" i="1" dirty="0" smtClean="0"/>
              <a:t>city</a:t>
            </a:r>
          </a:p>
          <a:p>
            <a:pPr lvl="1"/>
            <a:r>
              <a:rPr lang="en-US" i="1" dirty="0">
                <a:solidFill>
                  <a:srgbClr val="FF0000"/>
                </a:solidFill>
              </a:rPr>
              <a:t>relations</a:t>
            </a:r>
            <a:r>
              <a:rPr lang="en-US" i="1" dirty="0"/>
              <a:t> </a:t>
            </a:r>
            <a:r>
              <a:rPr lang="en-US" dirty="0"/>
              <a:t>of a pair of noun </a:t>
            </a:r>
            <a:r>
              <a:rPr lang="en-US" dirty="0" smtClean="0"/>
              <a:t>phrases </a:t>
            </a:r>
          </a:p>
          <a:p>
            <a:pPr lvl="2"/>
            <a:r>
              <a:rPr lang="en-US" dirty="0" err="1" smtClean="0"/>
              <a:t>hasMajor</a:t>
            </a:r>
            <a:r>
              <a:rPr lang="en-US" dirty="0" smtClean="0"/>
              <a:t>(Stanford</a:t>
            </a:r>
            <a:r>
              <a:rPr lang="en-US" dirty="0"/>
              <a:t>, Computer Science</a:t>
            </a:r>
            <a:r>
              <a:rPr lang="en-US" dirty="0" smtClean="0"/>
              <a:t>)</a:t>
            </a:r>
          </a:p>
          <a:p>
            <a:r>
              <a:rPr lang="en-US" dirty="0">
                <a:solidFill>
                  <a:srgbClr val="0000FF"/>
                </a:solidFill>
              </a:rPr>
              <a:t>L</a:t>
            </a:r>
            <a:r>
              <a:rPr lang="en-US" dirty="0" smtClean="0">
                <a:solidFill>
                  <a:srgbClr val="0000FF"/>
                </a:solidFill>
              </a:rPr>
              <a:t>earn</a:t>
            </a:r>
            <a:r>
              <a:rPr lang="en-US" dirty="0" smtClean="0"/>
              <a:t> </a:t>
            </a:r>
            <a:r>
              <a:rPr lang="en-US" dirty="0"/>
              <a:t>to perform the above extraction </a:t>
            </a:r>
            <a:r>
              <a:rPr lang="en-US" dirty="0" smtClean="0"/>
              <a:t>tasks better each day. </a:t>
            </a:r>
            <a:endParaRPr lang="en-US" dirty="0"/>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66</a:t>
            </a:fld>
            <a:endParaRPr lang="en-US" altLang="en-US"/>
          </a:p>
        </p:txBody>
      </p:sp>
      <p:sp>
        <p:nvSpPr>
          <p:cNvPr id="6" name="Footer Placeholder 5"/>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39863981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Knowledge Base</a:t>
            </a:r>
            <a:endParaRPr lang="en-US" dirty="0"/>
          </a:p>
        </p:txBody>
      </p:sp>
      <p:sp>
        <p:nvSpPr>
          <p:cNvPr id="6" name="Slide Number Placeholder 5"/>
          <p:cNvSpPr>
            <a:spLocks noGrp="1"/>
          </p:cNvSpPr>
          <p:nvPr>
            <p:ph type="sldNum" sz="quarter" idx="11"/>
          </p:nvPr>
        </p:nvSpPr>
        <p:spPr/>
        <p:txBody>
          <a:bodyPr/>
          <a:lstStyle/>
          <a:p>
            <a:pPr>
              <a:defRPr/>
            </a:pPr>
            <a:fld id="{09BF91C3-4DC8-4412-86BD-7EDA41606D7A}" type="slidenum">
              <a:rPr lang="en-US" altLang="en-US" smtClean="0"/>
              <a:pPr>
                <a:defRPr/>
              </a:pPr>
              <a:t>67</a:t>
            </a:fld>
            <a:endParaRPr lang="en-US" altLang="en-US"/>
          </a:p>
        </p:txBody>
      </p:sp>
      <p:sp>
        <p:nvSpPr>
          <p:cNvPr id="7" name="Content Placeholder 2"/>
          <p:cNvSpPr>
            <a:spLocks noGrp="1"/>
          </p:cNvSpPr>
          <p:nvPr>
            <p:ph idx="1"/>
          </p:nvPr>
        </p:nvSpPr>
        <p:spPr>
          <a:xfrm>
            <a:off x="609600" y="1664805"/>
            <a:ext cx="10814992" cy="4530725"/>
          </a:xfrm>
        </p:spPr>
        <p:txBody>
          <a:bodyPr/>
          <a:lstStyle/>
          <a:p>
            <a:pPr>
              <a:spcBef>
                <a:spcPts val="600"/>
              </a:spcBef>
            </a:pPr>
            <a:r>
              <a:rPr lang="en-US" dirty="0" smtClean="0">
                <a:solidFill>
                  <a:srgbClr val="0000FF"/>
                </a:solidFill>
              </a:rPr>
              <a:t>Instance of </a:t>
            </a:r>
            <a:r>
              <a:rPr lang="en-US" dirty="0">
                <a:solidFill>
                  <a:srgbClr val="0000FF"/>
                </a:solidFill>
              </a:rPr>
              <a:t>category</a:t>
            </a:r>
            <a:r>
              <a:rPr lang="en-US" dirty="0"/>
              <a:t>: which noun phrases refer to which specified semantic categories </a:t>
            </a:r>
            <a:endParaRPr lang="en-US" dirty="0" smtClean="0"/>
          </a:p>
          <a:p>
            <a:pPr lvl="1">
              <a:spcBef>
                <a:spcPts val="600"/>
              </a:spcBef>
            </a:pPr>
            <a:r>
              <a:rPr lang="en-US" dirty="0" smtClean="0"/>
              <a:t>For </a:t>
            </a:r>
            <a:r>
              <a:rPr lang="en-US" dirty="0"/>
              <a:t>example, </a:t>
            </a:r>
            <a:r>
              <a:rPr lang="en-US" i="1" dirty="0"/>
              <a:t>Los Angeles</a:t>
            </a:r>
            <a:r>
              <a:rPr lang="en-US" dirty="0"/>
              <a:t> is in the category </a:t>
            </a:r>
            <a:r>
              <a:rPr lang="en-US" i="1" dirty="0"/>
              <a:t>city</a:t>
            </a:r>
            <a:r>
              <a:rPr lang="en-US" dirty="0" smtClean="0"/>
              <a:t>.</a:t>
            </a:r>
          </a:p>
          <a:p>
            <a:pPr>
              <a:spcBef>
                <a:spcPts val="600"/>
              </a:spcBef>
            </a:pPr>
            <a:r>
              <a:rPr lang="en-US" dirty="0" smtClean="0">
                <a:solidFill>
                  <a:srgbClr val="0000FF"/>
                </a:solidFill>
              </a:rPr>
              <a:t>Relationship </a:t>
            </a:r>
            <a:r>
              <a:rPr lang="en-US" dirty="0">
                <a:solidFill>
                  <a:srgbClr val="0000FF"/>
                </a:solidFill>
              </a:rPr>
              <a:t>of a pair of noun </a:t>
            </a:r>
            <a:r>
              <a:rPr lang="en-US" dirty="0" smtClean="0">
                <a:solidFill>
                  <a:srgbClr val="0000FF"/>
                </a:solidFill>
              </a:rPr>
              <a:t>phrases</a:t>
            </a:r>
            <a:r>
              <a:rPr lang="en-US" dirty="0" smtClean="0"/>
              <a:t>, </a:t>
            </a:r>
            <a:r>
              <a:rPr lang="en-US" dirty="0"/>
              <a:t>e.g., given a name of an organization and the location, check if </a:t>
            </a:r>
            <a:endParaRPr lang="en-US" dirty="0" smtClean="0"/>
          </a:p>
          <a:p>
            <a:pPr lvl="1">
              <a:spcBef>
                <a:spcPts val="600"/>
              </a:spcBef>
            </a:pPr>
            <a:r>
              <a:rPr lang="en-US" i="1" dirty="0" err="1" smtClean="0"/>
              <a:t>hasOfficesIn</a:t>
            </a:r>
            <a:r>
              <a:rPr lang="en-US" i="1" dirty="0" smtClean="0"/>
              <a:t>(organization</a:t>
            </a:r>
            <a:r>
              <a:rPr lang="en-US" i="1" dirty="0"/>
              <a:t>, location</a:t>
            </a:r>
            <a:r>
              <a:rPr lang="en-US" i="1" dirty="0" smtClean="0"/>
              <a:t>)</a:t>
            </a:r>
            <a:r>
              <a:rPr lang="en-US" dirty="0" smtClean="0"/>
              <a:t>.</a:t>
            </a:r>
          </a:p>
          <a:p>
            <a:pPr>
              <a:spcBef>
                <a:spcPts val="600"/>
              </a:spcBef>
            </a:pPr>
            <a:r>
              <a:rPr lang="en-US" dirty="0" smtClean="0"/>
              <a:t>…</a:t>
            </a:r>
            <a:endParaRPr lang="en-US" dirty="0"/>
          </a:p>
          <a:p>
            <a:pPr>
              <a:spcBef>
                <a:spcPts val="1800"/>
              </a:spcBef>
            </a:pPr>
            <a:endParaRPr lang="en-US" dirty="0" smtClean="0"/>
          </a:p>
        </p:txBody>
      </p:sp>
      <p:sp>
        <p:nvSpPr>
          <p:cNvPr id="3" name="Footer Placeholder 2"/>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107294673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NELL </a:t>
            </a:r>
            <a:r>
              <a:rPr lang="en-US" dirty="0" smtClean="0"/>
              <a:t>Knowledge Fragment</a:t>
            </a:r>
            <a:endParaRPr lang="en-US" dirty="0"/>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68</a:t>
            </a:fld>
            <a:endParaRPr lang="en-US" altLang="en-US"/>
          </a:p>
        </p:txBody>
      </p:sp>
      <p:pic>
        <p:nvPicPr>
          <p:cNvPr id="6" name="Picture 5"/>
          <p:cNvPicPr>
            <a:picLocks noChangeAspect="1"/>
          </p:cNvPicPr>
          <p:nvPr/>
        </p:nvPicPr>
        <p:blipFill>
          <a:blip r:embed="rId2"/>
          <a:stretch>
            <a:fillRect/>
          </a:stretch>
        </p:blipFill>
        <p:spPr>
          <a:xfrm>
            <a:off x="1703512" y="1292877"/>
            <a:ext cx="8028892" cy="4751177"/>
          </a:xfrm>
          <a:prstGeom prst="rect">
            <a:avLst/>
          </a:prstGeom>
        </p:spPr>
      </p:pic>
      <p:sp>
        <p:nvSpPr>
          <p:cNvPr id="3" name="Footer Placeholder 2"/>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177227628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Semi-supervised Learning</a:t>
            </a:r>
            <a:endParaRPr lang="en-US" dirty="0"/>
          </a:p>
        </p:txBody>
      </p:sp>
      <p:sp>
        <p:nvSpPr>
          <p:cNvPr id="3" name="Content Placeholder 2"/>
          <p:cNvSpPr>
            <a:spLocks noGrp="1"/>
          </p:cNvSpPr>
          <p:nvPr>
            <p:ph idx="1"/>
          </p:nvPr>
        </p:nvSpPr>
        <p:spPr/>
        <p:txBody>
          <a:bodyPr/>
          <a:lstStyle/>
          <a:p>
            <a:r>
              <a:rPr lang="en-US" dirty="0" smtClean="0">
                <a:solidFill>
                  <a:srgbClr val="0000FF"/>
                </a:solidFill>
              </a:rPr>
              <a:t>Training examples</a:t>
            </a:r>
          </a:p>
          <a:p>
            <a:pPr lvl="1"/>
            <a:r>
              <a:rPr lang="en-US" dirty="0" smtClean="0"/>
              <a:t>human-labeled </a:t>
            </a:r>
            <a:r>
              <a:rPr lang="en-US" dirty="0"/>
              <a:t>instances </a:t>
            </a:r>
            <a:r>
              <a:rPr lang="en-US" dirty="0" smtClean="0"/>
              <a:t>in NELL’s ontology</a:t>
            </a:r>
          </a:p>
          <a:p>
            <a:pPr lvl="1"/>
            <a:r>
              <a:rPr lang="en-US" dirty="0" smtClean="0"/>
              <a:t>labeled </a:t>
            </a:r>
            <a:r>
              <a:rPr lang="en-US" dirty="0"/>
              <a:t>examples contributed </a:t>
            </a:r>
            <a:r>
              <a:rPr lang="en-US" dirty="0" smtClean="0"/>
              <a:t>over time </a:t>
            </a:r>
            <a:r>
              <a:rPr lang="en-US" dirty="0"/>
              <a:t>through NELL’s crowdsourcing website, </a:t>
            </a:r>
            <a:endParaRPr lang="en-US" dirty="0" smtClean="0"/>
          </a:p>
          <a:p>
            <a:pPr lvl="1"/>
            <a:r>
              <a:rPr lang="en-US" dirty="0" smtClean="0"/>
              <a:t>a </a:t>
            </a:r>
            <a:r>
              <a:rPr lang="en-US" dirty="0"/>
              <a:t>set of NELL self-labeled training </a:t>
            </a:r>
            <a:r>
              <a:rPr lang="en-US" dirty="0" smtClean="0"/>
              <a:t>examples corresponding </a:t>
            </a:r>
            <a:r>
              <a:rPr lang="en-US" dirty="0"/>
              <a:t>to NELL’s </a:t>
            </a:r>
            <a:r>
              <a:rPr lang="en-US" dirty="0" smtClean="0"/>
              <a:t>current </a:t>
            </a:r>
            <a:r>
              <a:rPr lang="en-US" dirty="0"/>
              <a:t>knowledge base, </a:t>
            </a:r>
          </a:p>
          <a:p>
            <a:pPr lvl="1"/>
            <a:r>
              <a:rPr lang="en-US" dirty="0" smtClean="0"/>
              <a:t>a </a:t>
            </a:r>
            <a:r>
              <a:rPr lang="en-US" dirty="0"/>
              <a:t>large amount of </a:t>
            </a:r>
            <a:r>
              <a:rPr lang="en-US" dirty="0" smtClean="0"/>
              <a:t>unlabeled Web </a:t>
            </a:r>
            <a:r>
              <a:rPr lang="en-US" dirty="0"/>
              <a:t>text. </a:t>
            </a:r>
            <a:endParaRPr lang="en-US" dirty="0" smtClean="0"/>
          </a:p>
          <a:p>
            <a:r>
              <a:rPr lang="en-US" dirty="0" smtClean="0"/>
              <a:t>2nd and 3rd </a:t>
            </a:r>
            <a:r>
              <a:rPr lang="en-US" dirty="0"/>
              <a:t>sets of the training examples propel NELL’s </a:t>
            </a:r>
            <a:r>
              <a:rPr lang="en-US" dirty="0">
                <a:solidFill>
                  <a:srgbClr val="0000FF"/>
                </a:solidFill>
              </a:rPr>
              <a:t>lifelong </a:t>
            </a:r>
            <a:r>
              <a:rPr lang="en-US" dirty="0" smtClean="0">
                <a:solidFill>
                  <a:srgbClr val="0000FF"/>
                </a:solidFill>
              </a:rPr>
              <a:t>learning</a:t>
            </a:r>
            <a:endParaRPr lang="en-US" dirty="0"/>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69</a:t>
            </a:fld>
            <a:endParaRPr lang="en-US" altLang="en-US"/>
          </a:p>
        </p:txBody>
      </p:sp>
      <p:sp>
        <p:nvSpPr>
          <p:cNvPr id="6" name="Footer Placeholder 5"/>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39680391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dirty="0" smtClean="0"/>
              <a:t>Sentiment Analysis (SA) problem</a:t>
            </a:r>
            <a:r>
              <a:rPr lang="en-US" dirty="0"/>
              <a:t/>
            </a:r>
            <a:br>
              <a:rPr lang="en-US" dirty="0"/>
            </a:br>
            <a:r>
              <a:rPr lang="en-US" sz="2400" dirty="0"/>
              <a:t>(Hu and Liu 2004; Liu 2006, 2012) </a:t>
            </a:r>
          </a:p>
        </p:txBody>
      </p:sp>
      <p:sp>
        <p:nvSpPr>
          <p:cNvPr id="3" name="Content Placeholder 2"/>
          <p:cNvSpPr>
            <a:spLocks noGrp="1"/>
          </p:cNvSpPr>
          <p:nvPr>
            <p:ph idx="1"/>
          </p:nvPr>
        </p:nvSpPr>
        <p:spPr>
          <a:xfrm>
            <a:off x="609600" y="1820602"/>
            <a:ext cx="10972800" cy="4308698"/>
          </a:xfrm>
        </p:spPr>
        <p:txBody>
          <a:bodyPr/>
          <a:lstStyle/>
          <a:p>
            <a:pPr>
              <a:defRPr/>
            </a:pPr>
            <a:r>
              <a:rPr lang="en-US" sz="2400" dirty="0"/>
              <a:t>Id: </a:t>
            </a:r>
            <a:r>
              <a:rPr lang="en-US" sz="2400" dirty="0">
                <a:solidFill>
                  <a:srgbClr val="92D050"/>
                </a:solidFill>
              </a:rPr>
              <a:t>John</a:t>
            </a:r>
            <a:r>
              <a:rPr lang="en-US" sz="2400" dirty="0">
                <a:solidFill>
                  <a:srgbClr val="00863D"/>
                </a:solidFill>
              </a:rPr>
              <a:t> </a:t>
            </a:r>
            <a:r>
              <a:rPr lang="en-US" sz="2400" dirty="0"/>
              <a:t>on</a:t>
            </a:r>
            <a:r>
              <a:rPr lang="en-US" sz="2400" dirty="0">
                <a:solidFill>
                  <a:srgbClr val="5D2884"/>
                </a:solidFill>
              </a:rPr>
              <a:t> </a:t>
            </a:r>
            <a:r>
              <a:rPr lang="en-US" sz="2400" dirty="0">
                <a:solidFill>
                  <a:srgbClr val="700000"/>
                </a:solidFill>
              </a:rPr>
              <a:t>5-1-2008</a:t>
            </a:r>
            <a:r>
              <a:rPr lang="en-US" sz="2400" dirty="0">
                <a:solidFill>
                  <a:srgbClr val="5D2884"/>
                </a:solidFill>
              </a:rPr>
              <a:t> -- </a:t>
            </a:r>
            <a:r>
              <a:rPr lang="en-US" sz="2400" dirty="0"/>
              <a:t>“</a:t>
            </a:r>
            <a:r>
              <a:rPr lang="en-US" sz="2400" i="1" dirty="0"/>
              <a:t>I bought an </a:t>
            </a:r>
            <a:r>
              <a:rPr lang="en-US" sz="2400" i="1" dirty="0">
                <a:solidFill>
                  <a:srgbClr val="FF0000"/>
                </a:solidFill>
              </a:rPr>
              <a:t>iPhone</a:t>
            </a:r>
            <a:r>
              <a:rPr lang="en-US" sz="2400" i="1" dirty="0">
                <a:solidFill>
                  <a:srgbClr val="0000FF"/>
                </a:solidFill>
              </a:rPr>
              <a:t> </a:t>
            </a:r>
            <a:r>
              <a:rPr lang="en-US" sz="2400" i="1" dirty="0"/>
              <a:t>yesterday. It is such a </a:t>
            </a:r>
            <a:r>
              <a:rPr lang="en-US" sz="2400" i="1" dirty="0">
                <a:solidFill>
                  <a:srgbClr val="3333FF"/>
                </a:solidFill>
              </a:rPr>
              <a:t>nice</a:t>
            </a:r>
            <a:r>
              <a:rPr lang="en-US" sz="2400" i="1" dirty="0">
                <a:solidFill>
                  <a:srgbClr val="0000FF"/>
                </a:solidFill>
              </a:rPr>
              <a:t> </a:t>
            </a:r>
            <a:r>
              <a:rPr lang="en-US" sz="2400" i="1" dirty="0">
                <a:solidFill>
                  <a:srgbClr val="FF0000"/>
                </a:solidFill>
              </a:rPr>
              <a:t>phone</a:t>
            </a:r>
            <a:r>
              <a:rPr lang="en-US" sz="2400" i="1" dirty="0">
                <a:solidFill>
                  <a:srgbClr val="0000FF"/>
                </a:solidFill>
              </a:rPr>
              <a:t>. </a:t>
            </a:r>
            <a:r>
              <a:rPr lang="en-US" sz="2400" b="1" i="1" dirty="0"/>
              <a:t>The</a:t>
            </a:r>
            <a:r>
              <a:rPr lang="en-US" sz="2400" b="1" i="1" dirty="0">
                <a:solidFill>
                  <a:srgbClr val="0000FF"/>
                </a:solidFill>
              </a:rPr>
              <a:t> </a:t>
            </a:r>
            <a:r>
              <a:rPr lang="en-US" sz="2400" b="1" i="1" dirty="0">
                <a:solidFill>
                  <a:srgbClr val="FF0000"/>
                </a:solidFill>
              </a:rPr>
              <a:t>touch screen </a:t>
            </a:r>
            <a:r>
              <a:rPr lang="en-US" sz="2400" b="1" i="1" dirty="0"/>
              <a:t>is really </a:t>
            </a:r>
            <a:r>
              <a:rPr lang="en-US" sz="2400" b="1" i="1" dirty="0">
                <a:solidFill>
                  <a:srgbClr val="0000FF"/>
                </a:solidFill>
              </a:rPr>
              <a:t>cool</a:t>
            </a:r>
            <a:r>
              <a:rPr lang="en-US" sz="2400" i="1" dirty="0">
                <a:solidFill>
                  <a:srgbClr val="0000FF"/>
                </a:solidFill>
              </a:rPr>
              <a:t>. </a:t>
            </a:r>
            <a:r>
              <a:rPr lang="en-US" sz="2400" i="1" dirty="0"/>
              <a:t>The</a:t>
            </a:r>
            <a:r>
              <a:rPr lang="en-US" sz="2400" i="1" dirty="0">
                <a:solidFill>
                  <a:srgbClr val="0000FF"/>
                </a:solidFill>
              </a:rPr>
              <a:t> </a:t>
            </a:r>
            <a:r>
              <a:rPr lang="en-US" sz="2400" i="1" dirty="0">
                <a:solidFill>
                  <a:srgbClr val="FF0000"/>
                </a:solidFill>
              </a:rPr>
              <a:t>voice quality </a:t>
            </a:r>
            <a:r>
              <a:rPr lang="en-US" sz="2400" i="1" dirty="0"/>
              <a:t>is </a:t>
            </a:r>
            <a:r>
              <a:rPr lang="en-US" sz="2400" i="1" dirty="0">
                <a:solidFill>
                  <a:srgbClr val="0000FF"/>
                </a:solidFill>
              </a:rPr>
              <a:t>great</a:t>
            </a:r>
            <a:r>
              <a:rPr lang="en-US" sz="2400" i="1" dirty="0"/>
              <a:t> too</a:t>
            </a:r>
            <a:r>
              <a:rPr lang="en-US" sz="2400" i="1" dirty="0">
                <a:solidFill>
                  <a:srgbClr val="0000FF"/>
                </a:solidFill>
              </a:rPr>
              <a:t>. </a:t>
            </a:r>
            <a:r>
              <a:rPr lang="en-US" sz="2400" i="1" dirty="0"/>
              <a:t>It is much </a:t>
            </a:r>
            <a:r>
              <a:rPr lang="en-US" sz="2400" b="1" i="1" dirty="0">
                <a:solidFill>
                  <a:srgbClr val="0000FF"/>
                </a:solidFill>
              </a:rPr>
              <a:t>better</a:t>
            </a:r>
            <a:r>
              <a:rPr lang="en-US" sz="2400" i="1" dirty="0"/>
              <a:t> than my old </a:t>
            </a:r>
            <a:r>
              <a:rPr lang="en-US" sz="2400" i="1" dirty="0">
                <a:solidFill>
                  <a:srgbClr val="FF0000"/>
                </a:solidFill>
              </a:rPr>
              <a:t>Blackberry</a:t>
            </a:r>
            <a:r>
              <a:rPr lang="en-US" sz="2400" i="1" dirty="0">
                <a:solidFill>
                  <a:srgbClr val="0000FF"/>
                </a:solidFill>
              </a:rPr>
              <a:t>. …</a:t>
            </a:r>
            <a:r>
              <a:rPr lang="en-US" sz="2400" i="1" dirty="0"/>
              <a:t>” </a:t>
            </a:r>
          </a:p>
          <a:p>
            <a:pPr>
              <a:spcBef>
                <a:spcPts val="2400"/>
              </a:spcBef>
            </a:pPr>
            <a:r>
              <a:rPr lang="en-US" sz="2800" b="1" dirty="0"/>
              <a:t>Definition</a:t>
            </a:r>
            <a:r>
              <a:rPr lang="en-US" sz="2800" dirty="0"/>
              <a:t>: An </a:t>
            </a:r>
            <a:r>
              <a:rPr lang="en-US" sz="2800" i="1" dirty="0"/>
              <a:t>opinion</a:t>
            </a:r>
            <a:r>
              <a:rPr lang="en-US" sz="2800" dirty="0"/>
              <a:t> is a quadruple, </a:t>
            </a:r>
          </a:p>
          <a:p>
            <a:pPr marL="344487" lvl="1" indent="0">
              <a:spcBef>
                <a:spcPts val="0"/>
              </a:spcBef>
              <a:buNone/>
            </a:pPr>
            <a:r>
              <a:rPr lang="en-US" sz="2400" dirty="0"/>
              <a:t>    (</a:t>
            </a:r>
            <a:r>
              <a:rPr lang="en-US" sz="2400" b="1" i="1" dirty="0">
                <a:solidFill>
                  <a:srgbClr val="FF0000"/>
                </a:solidFill>
              </a:rPr>
              <a:t>target</a:t>
            </a:r>
            <a:r>
              <a:rPr lang="en-US" sz="2400" dirty="0">
                <a:solidFill>
                  <a:srgbClr val="FF0000"/>
                </a:solidFill>
              </a:rPr>
              <a:t>, </a:t>
            </a:r>
            <a:r>
              <a:rPr lang="en-US" sz="2400" i="1" dirty="0">
                <a:solidFill>
                  <a:srgbClr val="0000FF"/>
                </a:solidFill>
              </a:rPr>
              <a:t>sentiment</a:t>
            </a:r>
            <a:r>
              <a:rPr lang="en-US" sz="2400" dirty="0">
                <a:solidFill>
                  <a:srgbClr val="0000FF"/>
                </a:solidFill>
              </a:rPr>
              <a:t>,</a:t>
            </a:r>
            <a:r>
              <a:rPr lang="en-US" sz="2400" dirty="0">
                <a:solidFill>
                  <a:srgbClr val="FF0000"/>
                </a:solidFill>
              </a:rPr>
              <a:t> </a:t>
            </a:r>
            <a:r>
              <a:rPr lang="en-US" sz="2400" i="1" dirty="0">
                <a:solidFill>
                  <a:srgbClr val="92D050"/>
                </a:solidFill>
              </a:rPr>
              <a:t>holder</a:t>
            </a:r>
            <a:r>
              <a:rPr lang="en-US" sz="2400" dirty="0"/>
              <a:t>, </a:t>
            </a:r>
            <a:r>
              <a:rPr lang="en-US" sz="2400" i="1" dirty="0">
                <a:solidFill>
                  <a:srgbClr val="700000"/>
                </a:solidFill>
              </a:rPr>
              <a:t>time</a:t>
            </a:r>
            <a:r>
              <a:rPr lang="en-US" sz="2400" dirty="0"/>
              <a:t>)</a:t>
            </a:r>
          </a:p>
          <a:p>
            <a:pPr>
              <a:spcBef>
                <a:spcPts val="1200"/>
              </a:spcBef>
              <a:defRPr/>
            </a:pPr>
            <a:r>
              <a:rPr lang="en-US" sz="2800" dirty="0"/>
              <a:t>A more practical definition:</a:t>
            </a:r>
          </a:p>
          <a:p>
            <a:pPr>
              <a:spcBef>
                <a:spcPts val="0"/>
              </a:spcBef>
              <a:buNone/>
              <a:defRPr/>
            </a:pPr>
            <a:r>
              <a:rPr lang="en-US" sz="2800" dirty="0"/>
              <a:t>		(</a:t>
            </a:r>
            <a:r>
              <a:rPr lang="en-US" sz="2800" i="1" dirty="0">
                <a:solidFill>
                  <a:srgbClr val="FF0000"/>
                </a:solidFill>
              </a:rPr>
              <a:t>entity</a:t>
            </a:r>
            <a:r>
              <a:rPr lang="en-US" sz="2800" dirty="0"/>
              <a:t>,</a:t>
            </a:r>
            <a:r>
              <a:rPr lang="en-US" sz="2800" dirty="0">
                <a:solidFill>
                  <a:srgbClr val="FF0000"/>
                </a:solidFill>
              </a:rPr>
              <a:t> </a:t>
            </a:r>
            <a:r>
              <a:rPr lang="en-US" sz="2800" i="1" dirty="0">
                <a:solidFill>
                  <a:srgbClr val="FF0000"/>
                </a:solidFill>
              </a:rPr>
              <a:t>aspect</a:t>
            </a:r>
            <a:r>
              <a:rPr lang="en-US" sz="2800" dirty="0"/>
              <a:t>,</a:t>
            </a:r>
            <a:r>
              <a:rPr lang="en-US" sz="2800" dirty="0">
                <a:solidFill>
                  <a:srgbClr val="3333FF"/>
                </a:solidFill>
              </a:rPr>
              <a:t> </a:t>
            </a:r>
            <a:r>
              <a:rPr lang="en-US" sz="2800" i="1" dirty="0">
                <a:solidFill>
                  <a:srgbClr val="3333FF"/>
                </a:solidFill>
              </a:rPr>
              <a:t>sentiment</a:t>
            </a:r>
            <a:r>
              <a:rPr lang="en-US" sz="2800" dirty="0"/>
              <a:t>, </a:t>
            </a:r>
            <a:r>
              <a:rPr lang="en-US" sz="2800" i="1" dirty="0">
                <a:solidFill>
                  <a:srgbClr val="92D050"/>
                </a:solidFill>
              </a:rPr>
              <a:t>holder</a:t>
            </a:r>
            <a:r>
              <a:rPr lang="en-US" sz="2800" dirty="0">
                <a:solidFill>
                  <a:srgbClr val="00863D"/>
                </a:solidFill>
              </a:rPr>
              <a:t>, </a:t>
            </a:r>
            <a:r>
              <a:rPr lang="en-US" sz="2800" i="1" dirty="0">
                <a:solidFill>
                  <a:srgbClr val="700000"/>
                </a:solidFill>
              </a:rPr>
              <a:t>time</a:t>
            </a:r>
            <a:r>
              <a:rPr lang="en-US" sz="2800" dirty="0"/>
              <a:t>)</a:t>
            </a:r>
            <a:endParaRPr lang="en-US" dirty="0"/>
          </a:p>
          <a:p>
            <a:pPr lvl="1">
              <a:spcBef>
                <a:spcPts val="600"/>
              </a:spcBef>
              <a:defRPr/>
            </a:pPr>
            <a:r>
              <a:rPr lang="en-US" sz="2200" dirty="0"/>
              <a:t>E.g., (iPhone, </a:t>
            </a:r>
            <a:r>
              <a:rPr lang="en-US" sz="2200" dirty="0" err="1"/>
              <a:t>touch_screen</a:t>
            </a:r>
            <a:r>
              <a:rPr lang="en-US" sz="2200" dirty="0"/>
              <a:t>, +, John, 5-1-2008)</a:t>
            </a:r>
          </a:p>
          <a:p>
            <a:pPr>
              <a:spcBef>
                <a:spcPts val="1200"/>
              </a:spcBef>
              <a:defRPr/>
            </a:pPr>
            <a:r>
              <a:rPr lang="en-US" sz="2800" dirty="0">
                <a:solidFill>
                  <a:srgbClr val="C00000"/>
                </a:solidFill>
              </a:rPr>
              <a:t>SA goal</a:t>
            </a:r>
            <a:r>
              <a:rPr lang="en-US" sz="2800" dirty="0"/>
              <a:t>: Given an opinion doc, mine all quintuples </a:t>
            </a:r>
          </a:p>
        </p:txBody>
      </p:sp>
      <p:sp>
        <p:nvSpPr>
          <p:cNvPr id="5" name="Slide Number Placeholder 4"/>
          <p:cNvSpPr>
            <a:spLocks noGrp="1"/>
          </p:cNvSpPr>
          <p:nvPr>
            <p:ph type="sldNum" sz="quarter" idx="11"/>
          </p:nvPr>
        </p:nvSpPr>
        <p:spPr/>
        <p:txBody>
          <a:bodyPr/>
          <a:lstStyle/>
          <a:p>
            <a:pPr>
              <a:defRPr/>
            </a:pPr>
            <a:fld id="{0BAF005A-3209-46B0-A488-B7AE5A6BB033}" type="slidenum">
              <a:rPr lang="en-US" altLang="en-US" smtClean="0"/>
              <a:pPr>
                <a:defRPr/>
              </a:pPr>
              <a:t>7</a:t>
            </a:fld>
            <a:endParaRPr lang="en-US" alt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40417" y="3748473"/>
            <a:ext cx="1741984" cy="23808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1042965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NELL Architecture</a:t>
            </a:r>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70</a:t>
            </a:fld>
            <a:endParaRPr lang="en-US" altLang="en-US"/>
          </a:p>
        </p:txBody>
      </p:sp>
      <p:pic>
        <p:nvPicPr>
          <p:cNvPr id="3" name="Picture 2"/>
          <p:cNvPicPr>
            <a:picLocks noChangeAspect="1"/>
          </p:cNvPicPr>
          <p:nvPr/>
        </p:nvPicPr>
        <p:blipFill>
          <a:blip r:embed="rId2"/>
          <a:stretch>
            <a:fillRect/>
          </a:stretch>
        </p:blipFill>
        <p:spPr>
          <a:xfrm>
            <a:off x="2126783" y="1417638"/>
            <a:ext cx="7938434" cy="4528262"/>
          </a:xfrm>
          <a:prstGeom prst="rect">
            <a:avLst/>
          </a:prstGeom>
        </p:spPr>
      </p:pic>
      <p:sp>
        <p:nvSpPr>
          <p:cNvPr id="6" name="Footer Placeholder 5"/>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381933624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Coupled Pattern Learner (CPL):</a:t>
            </a:r>
          </a:p>
        </p:txBody>
      </p:sp>
      <p:sp>
        <p:nvSpPr>
          <p:cNvPr id="3" name="Content Placeholder 2"/>
          <p:cNvSpPr>
            <a:spLocks noGrp="1"/>
          </p:cNvSpPr>
          <p:nvPr>
            <p:ph idx="1"/>
          </p:nvPr>
        </p:nvSpPr>
        <p:spPr>
          <a:xfrm>
            <a:off x="609600" y="1562896"/>
            <a:ext cx="10972800" cy="4530725"/>
          </a:xfrm>
        </p:spPr>
        <p:txBody>
          <a:bodyPr/>
          <a:lstStyle/>
          <a:p>
            <a:r>
              <a:rPr lang="en-US" dirty="0" smtClean="0">
                <a:solidFill>
                  <a:srgbClr val="FF0000"/>
                </a:solidFill>
              </a:rPr>
              <a:t>CPL:</a:t>
            </a:r>
            <a:r>
              <a:rPr lang="en-US" dirty="0" smtClean="0">
                <a:solidFill>
                  <a:srgbClr val="0000FF"/>
                </a:solidFill>
              </a:rPr>
              <a:t> </a:t>
            </a:r>
            <a:r>
              <a:rPr lang="en-US" dirty="0" smtClean="0"/>
              <a:t>extractors extracting </a:t>
            </a:r>
            <a:r>
              <a:rPr lang="en-US" dirty="0"/>
              <a:t>both category and relation instances </a:t>
            </a:r>
            <a:r>
              <a:rPr lang="en-US" dirty="0" smtClean="0"/>
              <a:t>using contextual </a:t>
            </a:r>
            <a:r>
              <a:rPr lang="en-US" dirty="0"/>
              <a:t>patterns</a:t>
            </a:r>
            <a:r>
              <a:rPr lang="en-US" dirty="0" smtClean="0"/>
              <a:t>.</a:t>
            </a:r>
          </a:p>
          <a:p>
            <a:pPr lvl="1"/>
            <a:r>
              <a:rPr lang="en-US" dirty="0" smtClean="0">
                <a:solidFill>
                  <a:srgbClr val="0000FF"/>
                </a:solidFill>
              </a:rPr>
              <a:t>Examples</a:t>
            </a:r>
          </a:p>
          <a:p>
            <a:pPr lvl="2"/>
            <a:r>
              <a:rPr lang="en-US" dirty="0" smtClean="0"/>
              <a:t>Category pattern: “mayor </a:t>
            </a:r>
            <a:r>
              <a:rPr lang="en-US" dirty="0"/>
              <a:t>of X” and </a:t>
            </a:r>
            <a:endParaRPr lang="en-US" dirty="0" smtClean="0"/>
          </a:p>
          <a:p>
            <a:pPr lvl="2"/>
            <a:r>
              <a:rPr lang="en-US" dirty="0" smtClean="0"/>
              <a:t>Relation pattern: “X plays </a:t>
            </a:r>
            <a:r>
              <a:rPr lang="en-US" dirty="0"/>
              <a:t>for </a:t>
            </a:r>
            <a:r>
              <a:rPr lang="en-US" dirty="0" smtClean="0"/>
              <a:t>Y”</a:t>
            </a:r>
          </a:p>
          <a:p>
            <a:pPr lvl="2"/>
            <a:endParaRPr lang="en-US" dirty="0" smtClean="0"/>
          </a:p>
          <a:p>
            <a:r>
              <a:rPr lang="en-US" dirty="0" smtClean="0"/>
              <a:t>Such patterns can also be learned. </a:t>
            </a:r>
          </a:p>
          <a:p>
            <a:r>
              <a:rPr lang="en-US" dirty="0" smtClean="0"/>
              <a:t>Mutual </a:t>
            </a:r>
            <a:r>
              <a:rPr lang="en-US" dirty="0"/>
              <a:t>exclusion </a:t>
            </a:r>
            <a:r>
              <a:rPr lang="en-US" dirty="0" smtClean="0"/>
              <a:t>&amp; </a:t>
            </a:r>
            <a:r>
              <a:rPr lang="en-US" dirty="0"/>
              <a:t>type-checking constraints </a:t>
            </a:r>
            <a:endParaRPr lang="en-US" dirty="0" smtClean="0"/>
          </a:p>
          <a:p>
            <a:pPr lvl="1"/>
            <a:r>
              <a:rPr lang="en-US" dirty="0" smtClean="0"/>
              <a:t>filtered out candidate facts to ensure correctness</a:t>
            </a:r>
            <a:endParaRPr lang="en-US" dirty="0"/>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71</a:t>
            </a:fld>
            <a:endParaRPr lang="en-US" altLang="en-US"/>
          </a:p>
        </p:txBody>
      </p:sp>
      <p:sp>
        <p:nvSpPr>
          <p:cNvPr id="6" name="Footer Placeholder 5"/>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10107718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Coupled SEAL (CSEAL)</a:t>
            </a:r>
          </a:p>
        </p:txBody>
      </p:sp>
      <p:sp>
        <p:nvSpPr>
          <p:cNvPr id="3" name="Content Placeholder 2"/>
          <p:cNvSpPr>
            <a:spLocks noGrp="1"/>
          </p:cNvSpPr>
          <p:nvPr>
            <p:ph idx="1"/>
          </p:nvPr>
        </p:nvSpPr>
        <p:spPr/>
        <p:txBody>
          <a:bodyPr/>
          <a:lstStyle/>
          <a:p>
            <a:r>
              <a:rPr lang="en-US" dirty="0" smtClean="0">
                <a:solidFill>
                  <a:srgbClr val="FF0000"/>
                </a:solidFill>
              </a:rPr>
              <a:t>CSEAL</a:t>
            </a:r>
            <a:r>
              <a:rPr lang="en-US" dirty="0" smtClean="0"/>
              <a:t>: an </a:t>
            </a:r>
            <a:r>
              <a:rPr lang="en-US" dirty="0"/>
              <a:t>extraction and learning system that extracts </a:t>
            </a:r>
            <a:r>
              <a:rPr lang="en-US" dirty="0" smtClean="0"/>
              <a:t>facts from </a:t>
            </a:r>
            <a:r>
              <a:rPr lang="en-US" dirty="0"/>
              <a:t>semi-structured webpages using wrapper </a:t>
            </a:r>
            <a:r>
              <a:rPr lang="en-US" dirty="0" smtClean="0"/>
              <a:t>induction</a:t>
            </a:r>
          </a:p>
          <a:p>
            <a:r>
              <a:rPr lang="en-US" dirty="0" smtClean="0"/>
              <a:t>Based on </a:t>
            </a:r>
            <a:r>
              <a:rPr lang="en-US" dirty="0" smtClean="0">
                <a:solidFill>
                  <a:srgbClr val="0000FF"/>
                </a:solidFill>
              </a:rPr>
              <a:t>set expansion </a:t>
            </a:r>
            <a:r>
              <a:rPr lang="en-US" dirty="0" smtClean="0"/>
              <a:t>or </a:t>
            </a:r>
            <a:r>
              <a:rPr lang="en-US" dirty="0" smtClean="0">
                <a:solidFill>
                  <a:srgbClr val="0000FF"/>
                </a:solidFill>
              </a:rPr>
              <a:t>PU learning</a:t>
            </a:r>
          </a:p>
          <a:p>
            <a:pPr lvl="1"/>
            <a:r>
              <a:rPr lang="en-US" dirty="0" smtClean="0"/>
              <a:t>Wrapper: character </a:t>
            </a:r>
            <a:r>
              <a:rPr lang="en-US" dirty="0"/>
              <a:t>strings </a:t>
            </a:r>
            <a:r>
              <a:rPr lang="en-US" dirty="0" smtClean="0"/>
              <a:t>specifying </a:t>
            </a:r>
            <a:r>
              <a:rPr lang="en-US" dirty="0"/>
              <a:t>the </a:t>
            </a:r>
            <a:r>
              <a:rPr lang="en-US" dirty="0" smtClean="0"/>
              <a:t>left and </a:t>
            </a:r>
            <a:r>
              <a:rPr lang="en-US" dirty="0"/>
              <a:t>right context of an </a:t>
            </a:r>
            <a:r>
              <a:rPr lang="en-US" dirty="0" smtClean="0"/>
              <a:t>entity.</a:t>
            </a:r>
          </a:p>
          <a:p>
            <a:r>
              <a:rPr lang="en-US" sz="3200" dirty="0"/>
              <a:t>Mutual exclusion &amp; type-checking constraints: </a:t>
            </a:r>
          </a:p>
          <a:p>
            <a:pPr lvl="1"/>
            <a:r>
              <a:rPr lang="en-US" sz="2800" dirty="0"/>
              <a:t>filtered out likely errors</a:t>
            </a:r>
            <a:endParaRPr lang="en-US" dirty="0"/>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72</a:t>
            </a:fld>
            <a:endParaRPr lang="en-US" altLang="en-US"/>
          </a:p>
        </p:txBody>
      </p:sp>
      <p:sp>
        <p:nvSpPr>
          <p:cNvPr id="6" name="Footer Placeholder 5"/>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18798293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058400" cy="1139825"/>
          </a:xfrm>
        </p:spPr>
        <p:txBody>
          <a:bodyPr/>
          <a:lstStyle/>
          <a:p>
            <a:r>
              <a:rPr lang="en-US" dirty="0"/>
              <a:t>Coupled Morphological Classifier (CMC</a:t>
            </a:r>
            <a:r>
              <a:rPr lang="en-US" dirty="0" smtClean="0"/>
              <a:t>)</a:t>
            </a:r>
            <a:endParaRPr lang="en-US" dirty="0"/>
          </a:p>
        </p:txBody>
      </p:sp>
      <p:sp>
        <p:nvSpPr>
          <p:cNvPr id="3" name="Content Placeholder 2"/>
          <p:cNvSpPr>
            <a:spLocks noGrp="1"/>
          </p:cNvSpPr>
          <p:nvPr>
            <p:ph idx="1"/>
          </p:nvPr>
        </p:nvSpPr>
        <p:spPr/>
        <p:txBody>
          <a:bodyPr/>
          <a:lstStyle/>
          <a:p>
            <a:r>
              <a:rPr lang="en-US" dirty="0" smtClean="0">
                <a:solidFill>
                  <a:srgbClr val="FF0000"/>
                </a:solidFill>
              </a:rPr>
              <a:t>CMC</a:t>
            </a:r>
            <a:r>
              <a:rPr lang="en-US" dirty="0" smtClean="0"/>
              <a:t>: a </a:t>
            </a:r>
            <a:r>
              <a:rPr lang="en-US" dirty="0"/>
              <a:t>set of binary classifiers, one </a:t>
            </a:r>
            <a:r>
              <a:rPr lang="en-US" dirty="0" smtClean="0"/>
              <a:t>for each </a:t>
            </a:r>
            <a:r>
              <a:rPr lang="en-US" dirty="0"/>
              <a:t>category, </a:t>
            </a:r>
            <a:endParaRPr lang="en-US" dirty="0" smtClean="0"/>
          </a:p>
          <a:p>
            <a:pPr lvl="1"/>
            <a:r>
              <a:rPr lang="en-US" dirty="0" smtClean="0"/>
              <a:t>To classify </a:t>
            </a:r>
            <a:r>
              <a:rPr lang="en-US" dirty="0"/>
              <a:t>whether the extracted candidate facts/beliefs by other </a:t>
            </a:r>
            <a:r>
              <a:rPr lang="en-US" dirty="0" smtClean="0"/>
              <a:t>subsystems </a:t>
            </a:r>
            <a:r>
              <a:rPr lang="en-US" dirty="0"/>
              <a:t>are indeed of their respective categories</a:t>
            </a:r>
            <a:r>
              <a:rPr lang="en-US" dirty="0" smtClean="0"/>
              <a:t>.</a:t>
            </a:r>
          </a:p>
          <a:p>
            <a:r>
              <a:rPr lang="en-US" sz="3200" dirty="0"/>
              <a:t>Positive training examples: </a:t>
            </a:r>
          </a:p>
          <a:p>
            <a:pPr lvl="1"/>
            <a:r>
              <a:rPr lang="en-US" sz="2800" dirty="0"/>
              <a:t>beliefs in the current knowledge base.</a:t>
            </a:r>
          </a:p>
          <a:p>
            <a:r>
              <a:rPr lang="en-US" sz="3200" dirty="0"/>
              <a:t>Negative training examples</a:t>
            </a:r>
          </a:p>
          <a:p>
            <a:pPr lvl="1"/>
            <a:r>
              <a:rPr lang="en-US" sz="2800" dirty="0"/>
              <a:t>beliefs satisfying mutual exclusion constraints </a:t>
            </a:r>
            <a:endParaRPr lang="en-US" dirty="0"/>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73</a:t>
            </a:fld>
            <a:endParaRPr lang="en-US" altLang="en-US"/>
          </a:p>
        </p:txBody>
      </p:sp>
      <p:sp>
        <p:nvSpPr>
          <p:cNvPr id="6" name="Footer Placeholder 5"/>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16100628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 Learner (RL</a:t>
            </a:r>
            <a:r>
              <a:rPr lang="en-US" dirty="0" smtClean="0"/>
              <a:t>)</a:t>
            </a:r>
            <a:endParaRPr lang="en-US" dirty="0"/>
          </a:p>
        </p:txBody>
      </p:sp>
      <p:sp>
        <p:nvSpPr>
          <p:cNvPr id="3" name="Content Placeholder 2"/>
          <p:cNvSpPr>
            <a:spLocks noGrp="1"/>
          </p:cNvSpPr>
          <p:nvPr>
            <p:ph idx="1"/>
          </p:nvPr>
        </p:nvSpPr>
        <p:spPr/>
        <p:txBody>
          <a:bodyPr/>
          <a:lstStyle/>
          <a:p>
            <a:r>
              <a:rPr lang="en-US" dirty="0"/>
              <a:t>Its goal is to </a:t>
            </a:r>
            <a:r>
              <a:rPr lang="en-US" dirty="0">
                <a:solidFill>
                  <a:srgbClr val="FF0000"/>
                </a:solidFill>
              </a:rPr>
              <a:t>learn probabilistic Horn clauses </a:t>
            </a:r>
          </a:p>
          <a:p>
            <a:pPr lvl="1"/>
            <a:r>
              <a:rPr lang="en-US" dirty="0" smtClean="0"/>
              <a:t>to </a:t>
            </a:r>
            <a:r>
              <a:rPr lang="en-US" dirty="0"/>
              <a:t>use </a:t>
            </a:r>
            <a:r>
              <a:rPr lang="en-US" dirty="0" smtClean="0"/>
              <a:t>them to </a:t>
            </a:r>
            <a:r>
              <a:rPr lang="en-US" dirty="0"/>
              <a:t>infer new relations from the existing relations in the knowledge base. </a:t>
            </a:r>
            <a:endParaRPr lang="en-US" dirty="0" smtClean="0"/>
          </a:p>
          <a:p>
            <a:pPr lvl="1"/>
            <a:endParaRPr lang="en-US" dirty="0" smtClean="0"/>
          </a:p>
          <a:p>
            <a:r>
              <a:rPr lang="en-US" dirty="0" smtClean="0">
                <a:solidFill>
                  <a:srgbClr val="0000FF"/>
                </a:solidFill>
              </a:rPr>
              <a:t>This reasoning capability </a:t>
            </a:r>
          </a:p>
          <a:p>
            <a:pPr lvl="1"/>
            <a:r>
              <a:rPr lang="en-US" dirty="0" smtClean="0"/>
              <a:t>represents </a:t>
            </a:r>
            <a:r>
              <a:rPr lang="en-US" dirty="0"/>
              <a:t>an important advance of NELL </a:t>
            </a:r>
            <a:endParaRPr lang="en-US" dirty="0" smtClean="0"/>
          </a:p>
          <a:p>
            <a:pPr lvl="1"/>
            <a:r>
              <a:rPr lang="en-US" dirty="0" smtClean="0"/>
              <a:t>It </a:t>
            </a:r>
            <a:r>
              <a:rPr lang="en-US" dirty="0"/>
              <a:t>does not exist in most </a:t>
            </a:r>
            <a:r>
              <a:rPr lang="en-US" dirty="0" smtClean="0"/>
              <a:t>current LML </a:t>
            </a:r>
            <a:r>
              <a:rPr lang="en-US" dirty="0"/>
              <a:t>systems.</a:t>
            </a:r>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74</a:t>
            </a:fld>
            <a:endParaRPr lang="en-US" altLang="en-US"/>
          </a:p>
        </p:txBody>
      </p:sp>
      <p:sp>
        <p:nvSpPr>
          <p:cNvPr id="6" name="Footer Placeholder 5"/>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8003440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Coupling Constraints in NELL</a:t>
            </a:r>
            <a:endParaRPr lang="en-US" dirty="0"/>
          </a:p>
        </p:txBody>
      </p:sp>
      <p:sp>
        <p:nvSpPr>
          <p:cNvPr id="3" name="Content Placeholder 2"/>
          <p:cNvSpPr>
            <a:spLocks noGrp="1"/>
          </p:cNvSpPr>
          <p:nvPr>
            <p:ph idx="1"/>
          </p:nvPr>
        </p:nvSpPr>
        <p:spPr>
          <a:xfrm>
            <a:off x="609600" y="1417639"/>
            <a:ext cx="10972800" cy="4713287"/>
          </a:xfrm>
        </p:spPr>
        <p:txBody>
          <a:bodyPr/>
          <a:lstStyle/>
          <a:p>
            <a:r>
              <a:rPr lang="en-US" i="1" dirty="0">
                <a:solidFill>
                  <a:srgbClr val="FF0000"/>
                </a:solidFill>
              </a:rPr>
              <a:t>Multi-view co-training coupling </a:t>
            </a:r>
            <a:r>
              <a:rPr lang="en-US" i="1" dirty="0" smtClean="0">
                <a:solidFill>
                  <a:srgbClr val="FF0000"/>
                </a:solidFill>
              </a:rPr>
              <a:t>constraint</a:t>
            </a:r>
          </a:p>
          <a:p>
            <a:pPr lvl="1"/>
            <a:r>
              <a:rPr lang="en-US" dirty="0" smtClean="0">
                <a:solidFill>
                  <a:srgbClr val="0000FF"/>
                </a:solidFill>
              </a:rPr>
              <a:t>Agreement</a:t>
            </a:r>
            <a:r>
              <a:rPr lang="en-US" dirty="0" smtClean="0"/>
              <a:t>: the </a:t>
            </a:r>
            <a:r>
              <a:rPr lang="en-US" dirty="0"/>
              <a:t>same category or relation </a:t>
            </a:r>
            <a:r>
              <a:rPr lang="en-US" dirty="0" smtClean="0"/>
              <a:t>learned </a:t>
            </a:r>
            <a:r>
              <a:rPr lang="en-US" dirty="0"/>
              <a:t>from different data sources, or </a:t>
            </a:r>
            <a:r>
              <a:rPr lang="en-US" i="1" dirty="0"/>
              <a:t>views</a:t>
            </a:r>
            <a:r>
              <a:rPr lang="en-US" dirty="0" smtClean="0"/>
              <a:t>.</a:t>
            </a:r>
          </a:p>
          <a:p>
            <a:r>
              <a:rPr lang="en-US" i="1" dirty="0">
                <a:solidFill>
                  <a:srgbClr val="FF0000"/>
                </a:solidFill>
              </a:rPr>
              <a:t>Subset/superset coupling </a:t>
            </a:r>
            <a:r>
              <a:rPr lang="en-US" i="1" dirty="0" smtClean="0">
                <a:solidFill>
                  <a:srgbClr val="FF0000"/>
                </a:solidFill>
              </a:rPr>
              <a:t>constraint</a:t>
            </a:r>
          </a:p>
          <a:p>
            <a:pPr lvl="1"/>
            <a:r>
              <a:rPr lang="en-US" dirty="0"/>
              <a:t>When a new category is added to NELL’s ontology, </a:t>
            </a:r>
            <a:r>
              <a:rPr lang="en-US" dirty="0" smtClean="0"/>
              <a:t>its parents </a:t>
            </a:r>
            <a:r>
              <a:rPr lang="en-US" dirty="0"/>
              <a:t>(supersets) are also specified.</a:t>
            </a:r>
            <a:endParaRPr lang="en-US" i="1" dirty="0" smtClean="0"/>
          </a:p>
          <a:p>
            <a:r>
              <a:rPr lang="en-US" i="1" dirty="0">
                <a:solidFill>
                  <a:srgbClr val="FF0000"/>
                </a:solidFill>
              </a:rPr>
              <a:t>Horn clause coupling </a:t>
            </a:r>
            <a:r>
              <a:rPr lang="en-US" i="1" dirty="0" smtClean="0">
                <a:solidFill>
                  <a:srgbClr val="FF0000"/>
                </a:solidFill>
              </a:rPr>
              <a:t>constraint</a:t>
            </a:r>
          </a:p>
          <a:p>
            <a:pPr lvl="1"/>
            <a:r>
              <a:rPr lang="en-US" dirty="0" smtClean="0"/>
              <a:t>E.g., “X living in Chicago” </a:t>
            </a:r>
            <a:r>
              <a:rPr lang="en-US" dirty="0"/>
              <a:t>and </a:t>
            </a:r>
            <a:r>
              <a:rPr lang="en-US" dirty="0" smtClean="0"/>
              <a:t>“Chicago </a:t>
            </a:r>
            <a:r>
              <a:rPr lang="en-US" dirty="0"/>
              <a:t>being a city in U.S</a:t>
            </a:r>
            <a:r>
              <a:rPr lang="en-US" dirty="0" smtClean="0"/>
              <a:t>.”  </a:t>
            </a:r>
            <a:r>
              <a:rPr lang="en-US" dirty="0" smtClean="0">
                <a:sym typeface="Symbol" panose="05050102010706020507" pitchFamily="18" charset="2"/>
              </a:rPr>
              <a:t> </a:t>
            </a:r>
            <a:r>
              <a:rPr lang="en-US" dirty="0" smtClean="0"/>
              <a:t> “X </a:t>
            </a:r>
            <a:r>
              <a:rPr lang="en-US" dirty="0"/>
              <a:t>lives in U.S</a:t>
            </a:r>
            <a:r>
              <a:rPr lang="en-US" dirty="0" smtClean="0"/>
              <a:t>.”</a:t>
            </a:r>
            <a:endParaRPr lang="en-US" dirty="0"/>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75</a:t>
            </a:fld>
            <a:endParaRPr lang="en-US" altLang="en-US"/>
          </a:p>
        </p:txBody>
      </p:sp>
      <p:sp>
        <p:nvSpPr>
          <p:cNvPr id="6" name="Footer Placeholder 5"/>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31595013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609600" y="1417639"/>
            <a:ext cx="10972800" cy="4713287"/>
          </a:xfrm>
        </p:spPr>
        <p:txBody>
          <a:bodyPr/>
          <a:lstStyle/>
          <a:p>
            <a:pPr>
              <a:spcBef>
                <a:spcPts val="600"/>
              </a:spcBef>
            </a:pPr>
            <a:r>
              <a:rPr lang="en-US" sz="2800" dirty="0">
                <a:solidFill>
                  <a:schemeClr val="bg1">
                    <a:lumMod val="65000"/>
                  </a:schemeClr>
                </a:solidFill>
              </a:rPr>
              <a:t>A motivating example in sentiment analysis</a:t>
            </a:r>
          </a:p>
          <a:p>
            <a:pPr>
              <a:spcBef>
                <a:spcPts val="0"/>
              </a:spcBef>
            </a:pPr>
            <a:r>
              <a:rPr lang="en-US" sz="2800" dirty="0">
                <a:solidFill>
                  <a:schemeClr val="bg1">
                    <a:lumMod val="65000"/>
                  </a:schemeClr>
                </a:solidFill>
              </a:rPr>
              <a:t>What is lifelong learning?</a:t>
            </a:r>
          </a:p>
          <a:p>
            <a:pPr>
              <a:lnSpc>
                <a:spcPct val="110000"/>
              </a:lnSpc>
              <a:spcBef>
                <a:spcPts val="0"/>
              </a:spcBef>
            </a:pPr>
            <a:r>
              <a:rPr lang="en-US" sz="2800" dirty="0">
                <a:solidFill>
                  <a:schemeClr val="bg1">
                    <a:lumMod val="65000"/>
                  </a:schemeClr>
                </a:solidFill>
              </a:rPr>
              <a:t>Lifelong supervised learning</a:t>
            </a:r>
          </a:p>
          <a:p>
            <a:pPr>
              <a:lnSpc>
                <a:spcPct val="110000"/>
              </a:lnSpc>
              <a:spcBef>
                <a:spcPts val="0"/>
              </a:spcBef>
            </a:pPr>
            <a:r>
              <a:rPr lang="en-US" sz="2800" dirty="0">
                <a:solidFill>
                  <a:schemeClr val="bg1">
                    <a:lumMod val="65000"/>
                  </a:schemeClr>
                </a:solidFill>
              </a:rPr>
              <a:t>Semi-supervised never-ending learning</a:t>
            </a:r>
          </a:p>
          <a:p>
            <a:pPr>
              <a:lnSpc>
                <a:spcPct val="110000"/>
              </a:lnSpc>
              <a:spcBef>
                <a:spcPts val="0"/>
              </a:spcBef>
            </a:pPr>
            <a:r>
              <a:rPr lang="en-US" sz="2800" dirty="0">
                <a:solidFill>
                  <a:srgbClr val="FF0000"/>
                </a:solidFill>
              </a:rPr>
              <a:t>Lifelong topic modeling</a:t>
            </a:r>
          </a:p>
          <a:p>
            <a:pPr>
              <a:spcBef>
                <a:spcPts val="0"/>
              </a:spcBef>
            </a:pPr>
            <a:r>
              <a:rPr lang="en-US" sz="2800" dirty="0">
                <a:solidFill>
                  <a:schemeClr val="bg1">
                    <a:lumMod val="65000"/>
                  </a:schemeClr>
                </a:solidFill>
              </a:rPr>
              <a:t>Lifelong information extraction </a:t>
            </a:r>
          </a:p>
          <a:p>
            <a:pPr>
              <a:spcBef>
                <a:spcPts val="0"/>
              </a:spcBef>
            </a:pPr>
            <a:r>
              <a:rPr lang="en-US" sz="2800" dirty="0">
                <a:solidFill>
                  <a:schemeClr val="bg1">
                    <a:lumMod val="65000"/>
                  </a:schemeClr>
                </a:solidFill>
              </a:rPr>
              <a:t>Continual learning and catastrophic forgetting</a:t>
            </a:r>
          </a:p>
          <a:p>
            <a:pPr>
              <a:spcBef>
                <a:spcPts val="0"/>
              </a:spcBef>
            </a:pPr>
            <a:r>
              <a:rPr lang="en-US" sz="2800" dirty="0">
                <a:solidFill>
                  <a:schemeClr val="bg1">
                    <a:lumMod val="65000"/>
                  </a:schemeClr>
                </a:solidFill>
              </a:rPr>
              <a:t>knowledge learning in dialogues: Learning on the job</a:t>
            </a:r>
          </a:p>
          <a:p>
            <a:pPr>
              <a:spcBef>
                <a:spcPts val="0"/>
              </a:spcBef>
            </a:pPr>
            <a:r>
              <a:rPr lang="en-US" sz="2800" dirty="0">
                <a:solidFill>
                  <a:schemeClr val="bg1">
                    <a:lumMod val="65000"/>
                  </a:schemeClr>
                </a:solidFill>
              </a:rPr>
              <a:t>Open-world learning </a:t>
            </a:r>
          </a:p>
          <a:p>
            <a:pPr>
              <a:spcBef>
                <a:spcPts val="0"/>
              </a:spcBef>
            </a:pPr>
            <a:r>
              <a:rPr lang="en-US" sz="2800" dirty="0">
                <a:solidFill>
                  <a:schemeClr val="bg1">
                    <a:lumMod val="65000"/>
                  </a:schemeClr>
                </a:solidFill>
              </a:rPr>
              <a:t>Summary</a:t>
            </a:r>
          </a:p>
          <a:p>
            <a:endParaRPr lang="en-US" dirty="0"/>
          </a:p>
        </p:txBody>
      </p:sp>
      <p:sp>
        <p:nvSpPr>
          <p:cNvPr id="7" name="Slide Number Placeholder 6"/>
          <p:cNvSpPr>
            <a:spLocks noGrp="1"/>
          </p:cNvSpPr>
          <p:nvPr>
            <p:ph type="sldNum" sz="quarter" idx="11"/>
          </p:nvPr>
        </p:nvSpPr>
        <p:spPr/>
        <p:txBody>
          <a:bodyPr/>
          <a:lstStyle/>
          <a:p>
            <a:pPr>
              <a:defRPr/>
            </a:pPr>
            <a:fld id="{09BF91C3-4DC8-4412-86BD-7EDA41606D7A}" type="slidenum">
              <a:rPr lang="en-US" altLang="en-US" smtClean="0"/>
              <a:pPr>
                <a:defRPr/>
              </a:pPr>
              <a:t>76</a:t>
            </a:fld>
            <a:endParaRPr lang="en-US" altLang="en-US"/>
          </a:p>
        </p:txBody>
      </p:sp>
      <p:sp>
        <p:nvSpPr>
          <p:cNvPr id="4" name="Footer Placeholder 3"/>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22521926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Lifelong Topic Modeling (LTM) </a:t>
            </a:r>
            <a:r>
              <a:rPr lang="en-US" sz="2400" dirty="0"/>
              <a:t>(Chen and Liu, 2014)</a:t>
            </a:r>
          </a:p>
        </p:txBody>
      </p:sp>
      <p:sp>
        <p:nvSpPr>
          <p:cNvPr id="3" name="Content Placeholder 2"/>
          <p:cNvSpPr>
            <a:spLocks noGrp="1"/>
          </p:cNvSpPr>
          <p:nvPr>
            <p:ph idx="1"/>
          </p:nvPr>
        </p:nvSpPr>
        <p:spPr>
          <a:xfrm>
            <a:off x="609600" y="1417639"/>
            <a:ext cx="10850996" cy="4713287"/>
          </a:xfrm>
        </p:spPr>
        <p:txBody>
          <a:bodyPr/>
          <a:lstStyle/>
          <a:p>
            <a:pPr marL="0" indent="0" eaLnBrk="1" hangingPunct="1">
              <a:lnSpc>
                <a:spcPct val="90000"/>
              </a:lnSpc>
              <a:buNone/>
            </a:pPr>
            <a:r>
              <a:rPr lang="en-US" altLang="en-US" b="1" dirty="0"/>
              <a:t>Aspect extraction: </a:t>
            </a:r>
            <a:r>
              <a:rPr lang="en-US" altLang="en-US" i="1" dirty="0"/>
              <a:t>“the battery is great, but pictures are poor.” </a:t>
            </a:r>
          </a:p>
          <a:p>
            <a:pPr lvl="1" eaLnBrk="1" hangingPunct="1">
              <a:lnSpc>
                <a:spcPct val="90000"/>
              </a:lnSpc>
            </a:pPr>
            <a:r>
              <a:rPr lang="en-US" altLang="en-US" dirty="0">
                <a:solidFill>
                  <a:srgbClr val="0000FF"/>
                </a:solidFill>
              </a:rPr>
              <a:t>Aspect terms: </a:t>
            </a:r>
            <a:r>
              <a:rPr lang="en-US" altLang="en-US" dirty="0">
                <a:solidFill>
                  <a:srgbClr val="FF0000"/>
                </a:solidFill>
              </a:rPr>
              <a:t>battery, picture </a:t>
            </a:r>
          </a:p>
          <a:p>
            <a:r>
              <a:rPr lang="en-US" dirty="0">
                <a:solidFill>
                  <a:srgbClr val="0000FF"/>
                </a:solidFill>
              </a:rPr>
              <a:t>Aspect extraction actually has two tasks</a:t>
            </a:r>
            <a:r>
              <a:rPr lang="en-US" dirty="0"/>
              <a:t>: </a:t>
            </a:r>
          </a:p>
          <a:p>
            <a:pPr marL="344487" lvl="1" indent="0">
              <a:buNone/>
            </a:pPr>
            <a:r>
              <a:rPr lang="en-US" dirty="0"/>
              <a:t>(1) extracting aspect terms</a:t>
            </a:r>
          </a:p>
          <a:p>
            <a:pPr lvl="2"/>
            <a:r>
              <a:rPr lang="en-US" dirty="0"/>
              <a:t>“picture,” “photo,”  “battery,” “power”</a:t>
            </a:r>
          </a:p>
          <a:p>
            <a:pPr marL="344487" lvl="1" indent="0">
              <a:buNone/>
            </a:pPr>
            <a:r>
              <a:rPr lang="en-US" dirty="0"/>
              <a:t>(2) grouping synonymous aspect terms. </a:t>
            </a:r>
          </a:p>
          <a:p>
            <a:pPr lvl="2"/>
            <a:r>
              <a:rPr lang="en-US" dirty="0"/>
              <a:t>{“picture,” “photo”}, {“battery,” “power”} </a:t>
            </a:r>
          </a:p>
          <a:p>
            <a:pPr>
              <a:spcBef>
                <a:spcPts val="1200"/>
              </a:spcBef>
            </a:pPr>
            <a:r>
              <a:rPr lang="en-US" dirty="0"/>
              <a:t>Top modeling performs both tasks at the same time. </a:t>
            </a:r>
          </a:p>
          <a:p>
            <a:pPr lvl="1"/>
            <a:r>
              <a:rPr lang="en-US" dirty="0">
                <a:solidFill>
                  <a:srgbClr val="0000FF"/>
                </a:solidFill>
              </a:rPr>
              <a:t>E.g., {</a:t>
            </a:r>
            <a:r>
              <a:rPr lang="en-US" i="1" dirty="0">
                <a:solidFill>
                  <a:srgbClr val="0000FF"/>
                </a:solidFill>
              </a:rPr>
              <a:t>price</a:t>
            </a:r>
            <a:r>
              <a:rPr lang="en-US" dirty="0">
                <a:solidFill>
                  <a:srgbClr val="0000FF"/>
                </a:solidFill>
              </a:rPr>
              <a:t>, </a:t>
            </a:r>
            <a:r>
              <a:rPr lang="en-US" i="1" dirty="0">
                <a:solidFill>
                  <a:srgbClr val="0000FF"/>
                </a:solidFill>
              </a:rPr>
              <a:t>cost</a:t>
            </a:r>
            <a:r>
              <a:rPr lang="en-US" dirty="0">
                <a:solidFill>
                  <a:srgbClr val="0000FF"/>
                </a:solidFill>
              </a:rPr>
              <a:t>, </a:t>
            </a:r>
            <a:r>
              <a:rPr lang="en-US" i="1" dirty="0">
                <a:solidFill>
                  <a:srgbClr val="0000FF"/>
                </a:solidFill>
              </a:rPr>
              <a:t>cheap</a:t>
            </a:r>
            <a:r>
              <a:rPr lang="en-US" dirty="0">
                <a:solidFill>
                  <a:srgbClr val="0000FF"/>
                </a:solidFill>
              </a:rPr>
              <a:t>, </a:t>
            </a:r>
            <a:r>
              <a:rPr lang="en-US" i="1" dirty="0">
                <a:solidFill>
                  <a:srgbClr val="0000FF"/>
                </a:solidFill>
              </a:rPr>
              <a:t>expensive</a:t>
            </a:r>
            <a:r>
              <a:rPr lang="en-US" dirty="0">
                <a:solidFill>
                  <a:srgbClr val="0000FF"/>
                </a:solidFill>
              </a:rPr>
              <a:t>, …}</a:t>
            </a:r>
          </a:p>
        </p:txBody>
      </p:sp>
      <p:sp>
        <p:nvSpPr>
          <p:cNvPr id="4" name="Slide Number Placeholder 3"/>
          <p:cNvSpPr>
            <a:spLocks noGrp="1"/>
          </p:cNvSpPr>
          <p:nvPr>
            <p:ph type="sldNum" sz="quarter" idx="11"/>
          </p:nvPr>
        </p:nvSpPr>
        <p:spPr/>
        <p:txBody>
          <a:bodyPr/>
          <a:lstStyle/>
          <a:p>
            <a:pPr>
              <a:defRPr/>
            </a:pPr>
            <a:fld id="{09BF91C3-4DC8-4412-86BD-7EDA41606D7A}" type="slidenum">
              <a:rPr lang="en-US" altLang="en-US" smtClean="0"/>
              <a:pPr>
                <a:defRPr/>
              </a:pPr>
              <a:t>77</a:t>
            </a:fld>
            <a:endParaRPr lang="en-US" altLang="en-US"/>
          </a:p>
        </p:txBody>
      </p:sp>
      <p:sp>
        <p:nvSpPr>
          <p:cNvPr id="5" name="Footer Placeholder 4"/>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8285611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knowledge?</a:t>
            </a:r>
            <a:br>
              <a:rPr lang="en-US" dirty="0"/>
            </a:br>
            <a:r>
              <a:rPr lang="en-US" sz="2000" dirty="0"/>
              <a:t>(Chen and Liu, 2014, 2014)</a:t>
            </a:r>
          </a:p>
        </p:txBody>
      </p:sp>
      <p:sp>
        <p:nvSpPr>
          <p:cNvPr id="3" name="Content Placeholder 2"/>
          <p:cNvSpPr>
            <a:spLocks noGrp="1"/>
          </p:cNvSpPr>
          <p:nvPr>
            <p:ph idx="1"/>
          </p:nvPr>
        </p:nvSpPr>
        <p:spPr/>
        <p:txBody>
          <a:bodyPr>
            <a:noAutofit/>
          </a:bodyPr>
          <a:lstStyle/>
          <a:p>
            <a:r>
              <a:rPr lang="en-US" sz="3600" dirty="0">
                <a:latin typeface="Calibri"/>
                <a:cs typeface="Calibri"/>
              </a:rPr>
              <a:t>Should be in the same topic</a:t>
            </a:r>
          </a:p>
          <a:p>
            <a:pPr marL="0" indent="0">
              <a:buNone/>
            </a:pPr>
            <a:r>
              <a:rPr lang="en-US" sz="3200" dirty="0">
                <a:latin typeface="Calibri"/>
                <a:cs typeface="Calibri"/>
              </a:rPr>
              <a:t>    =&gt; </a:t>
            </a:r>
            <a:r>
              <a:rPr lang="en-US" sz="3200" dirty="0">
                <a:solidFill>
                  <a:srgbClr val="FF0000"/>
                </a:solidFill>
                <a:latin typeface="Calibri"/>
                <a:cs typeface="Calibri"/>
              </a:rPr>
              <a:t>Must-Links</a:t>
            </a:r>
          </a:p>
          <a:p>
            <a:pPr marL="0" indent="0">
              <a:buNone/>
            </a:pPr>
            <a:r>
              <a:rPr lang="en-US" sz="3200" dirty="0">
                <a:latin typeface="Calibri"/>
                <a:cs typeface="Calibri"/>
              </a:rPr>
              <a:t>	e.g., {picture, photo}</a:t>
            </a:r>
          </a:p>
          <a:p>
            <a:pPr marL="0" indent="0">
              <a:spcBef>
                <a:spcPts val="0"/>
              </a:spcBef>
              <a:buNone/>
            </a:pPr>
            <a:endParaRPr lang="en-US" sz="3600" dirty="0">
              <a:latin typeface="Calibri"/>
              <a:cs typeface="Calibri"/>
            </a:endParaRPr>
          </a:p>
          <a:p>
            <a:r>
              <a:rPr lang="en-US" sz="3600" dirty="0">
                <a:latin typeface="Calibri"/>
                <a:cs typeface="Calibri"/>
              </a:rPr>
              <a:t>Should not be in the topic</a:t>
            </a:r>
          </a:p>
          <a:p>
            <a:pPr marL="0" indent="0">
              <a:buNone/>
            </a:pPr>
            <a:r>
              <a:rPr lang="en-US" sz="3200" dirty="0">
                <a:latin typeface="Calibri"/>
                <a:cs typeface="Calibri"/>
              </a:rPr>
              <a:t>    =&gt; </a:t>
            </a:r>
            <a:r>
              <a:rPr lang="en-US" sz="3200" dirty="0">
                <a:solidFill>
                  <a:srgbClr val="FF0000"/>
                </a:solidFill>
                <a:latin typeface="Calibri"/>
                <a:cs typeface="Calibri"/>
              </a:rPr>
              <a:t>Cannot-Links</a:t>
            </a:r>
          </a:p>
          <a:p>
            <a:pPr marL="0" indent="0">
              <a:buNone/>
            </a:pPr>
            <a:r>
              <a:rPr lang="en-US" sz="3200" dirty="0">
                <a:latin typeface="Calibri"/>
                <a:cs typeface="Calibri"/>
              </a:rPr>
              <a:t>	e.g., {battery, picture}</a:t>
            </a:r>
          </a:p>
        </p:txBody>
      </p:sp>
      <p:sp>
        <p:nvSpPr>
          <p:cNvPr id="4" name="Slide Number Placeholder 3"/>
          <p:cNvSpPr>
            <a:spLocks noGrp="1"/>
          </p:cNvSpPr>
          <p:nvPr>
            <p:ph type="sldNum" sz="quarter" idx="11"/>
          </p:nvPr>
        </p:nvSpPr>
        <p:spPr/>
        <p:txBody>
          <a:bodyPr/>
          <a:lstStyle/>
          <a:p>
            <a:pPr>
              <a:defRPr/>
            </a:pPr>
            <a:fld id="{09BF91C3-4DC8-4412-86BD-7EDA41606D7A}" type="slidenum">
              <a:rPr lang="en-US" altLang="en-US" smtClean="0"/>
              <a:pPr>
                <a:defRPr/>
              </a:pPr>
              <a:t>78</a:t>
            </a:fld>
            <a:endParaRPr lang="en-US" altLang="en-US"/>
          </a:p>
        </p:txBody>
      </p:sp>
      <p:sp>
        <p:nvSpPr>
          <p:cNvPr id="5" name="Footer Placeholder 4"/>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16974951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LTM: Lifelong Topic Modeling</a:t>
            </a:r>
            <a:br>
              <a:rPr lang="en-US" dirty="0"/>
            </a:br>
            <a:r>
              <a:rPr lang="en-US" sz="2400" dirty="0"/>
              <a:t>(Chen and Liu, 2014)</a:t>
            </a:r>
          </a:p>
        </p:txBody>
      </p:sp>
      <p:pic>
        <p:nvPicPr>
          <p:cNvPr id="7" name="Picture 6"/>
          <p:cNvPicPr>
            <a:picLocks noChangeAspect="1"/>
          </p:cNvPicPr>
          <p:nvPr/>
        </p:nvPicPr>
        <p:blipFill>
          <a:blip r:embed="rId2"/>
          <a:stretch>
            <a:fillRect/>
          </a:stretch>
        </p:blipFill>
        <p:spPr>
          <a:xfrm>
            <a:off x="1271464" y="1808820"/>
            <a:ext cx="9228304" cy="3708411"/>
          </a:xfrm>
          <a:prstGeom prst="rect">
            <a:avLst/>
          </a:prstGeom>
        </p:spPr>
      </p:pic>
      <p:sp>
        <p:nvSpPr>
          <p:cNvPr id="4" name="Slide Number Placeholder 3"/>
          <p:cNvSpPr>
            <a:spLocks noGrp="1"/>
          </p:cNvSpPr>
          <p:nvPr>
            <p:ph type="sldNum" sz="quarter" idx="11"/>
          </p:nvPr>
        </p:nvSpPr>
        <p:spPr/>
        <p:txBody>
          <a:bodyPr/>
          <a:lstStyle/>
          <a:p>
            <a:pPr>
              <a:defRPr/>
            </a:pPr>
            <a:fld id="{09BF91C3-4DC8-4412-86BD-7EDA41606D7A}" type="slidenum">
              <a:rPr lang="en-US" altLang="en-US" smtClean="0"/>
              <a:pPr>
                <a:defRPr/>
              </a:pPr>
              <a:t>79</a:t>
            </a:fld>
            <a:endParaRPr lang="en-US" altLang="en-US"/>
          </a:p>
        </p:txBody>
      </p:sp>
      <p:sp>
        <p:nvSpPr>
          <p:cNvPr id="3" name="Footer Placeholder 2"/>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3955679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type="title"/>
          </p:nvPr>
        </p:nvSpPr>
        <p:spPr>
          <a:xfrm>
            <a:off x="609383" y="254036"/>
            <a:ext cx="9915525" cy="1139825"/>
          </a:xfrm>
        </p:spPr>
        <p:txBody>
          <a:bodyPr/>
          <a:lstStyle/>
          <a:p>
            <a:pPr eaLnBrk="1" hangingPunct="1"/>
            <a:r>
              <a:rPr lang="en-US" dirty="0" smtClean="0"/>
              <a:t>Opinion </a:t>
            </a:r>
            <a:r>
              <a:rPr lang="en-US" dirty="0"/>
              <a:t>summary</a:t>
            </a:r>
            <a:r>
              <a:rPr lang="en-US" sz="2400" dirty="0"/>
              <a:t> </a:t>
            </a:r>
            <a:br>
              <a:rPr lang="en-US" sz="2400" dirty="0"/>
            </a:br>
            <a:r>
              <a:rPr lang="en-US" sz="2400" dirty="0"/>
              <a:t>(Hu and Liu, 2004)                                           (Liu et al. 2005)</a:t>
            </a:r>
          </a:p>
        </p:txBody>
      </p:sp>
      <p:grpSp>
        <p:nvGrpSpPr>
          <p:cNvPr id="2" name="Group 3"/>
          <p:cNvGrpSpPr>
            <a:grpSpLocks/>
          </p:cNvGrpSpPr>
          <p:nvPr/>
        </p:nvGrpSpPr>
        <p:grpSpPr bwMode="auto">
          <a:xfrm>
            <a:off x="6133525" y="1408597"/>
            <a:ext cx="4138613" cy="2452271"/>
            <a:chOff x="2816" y="964"/>
            <a:chExt cx="2607" cy="1469"/>
          </a:xfrm>
        </p:grpSpPr>
        <p:sp>
          <p:nvSpPr>
            <p:cNvPr id="15389" name="Line 9"/>
            <p:cNvSpPr>
              <a:spLocks noChangeShapeType="1"/>
            </p:cNvSpPr>
            <p:nvPr/>
          </p:nvSpPr>
          <p:spPr bwMode="auto">
            <a:xfrm>
              <a:off x="3148" y="1584"/>
              <a:ext cx="204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90" name="Text Box 10"/>
            <p:cNvSpPr txBox="1">
              <a:spLocks noChangeArrowheads="1"/>
            </p:cNvSpPr>
            <p:nvPr/>
          </p:nvSpPr>
          <p:spPr bwMode="auto">
            <a:xfrm>
              <a:off x="2816" y="964"/>
              <a:ext cx="2509"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42900" indent="-342900" eaLnBrk="0" hangingPunct="0">
                <a:defRPr sz="3000">
                  <a:solidFill>
                    <a:schemeClr val="tx1"/>
                  </a:solidFill>
                  <a:latin typeface="Arial" charset="0"/>
                </a:defRPr>
              </a:lvl1pPr>
              <a:lvl2pPr marL="742950" indent="-285750" eaLnBrk="0" hangingPunct="0">
                <a:defRPr sz="3000">
                  <a:solidFill>
                    <a:schemeClr val="tx1"/>
                  </a:solidFill>
                  <a:latin typeface="Arial" charset="0"/>
                </a:defRPr>
              </a:lvl2pPr>
              <a:lvl3pPr marL="1143000" indent="-228600" eaLnBrk="0" hangingPunct="0">
                <a:defRPr sz="3000">
                  <a:solidFill>
                    <a:schemeClr val="tx1"/>
                  </a:solidFill>
                  <a:latin typeface="Arial" charset="0"/>
                </a:defRPr>
              </a:lvl3pPr>
              <a:lvl4pPr marL="1600200" indent="-228600" eaLnBrk="0" hangingPunct="0">
                <a:defRPr sz="3000">
                  <a:solidFill>
                    <a:schemeClr val="tx1"/>
                  </a:solidFill>
                  <a:latin typeface="Arial" charset="0"/>
                </a:defRPr>
              </a:lvl4pPr>
              <a:lvl5pPr marL="2057400" indent="-228600" eaLnBrk="0" hangingPunct="0">
                <a:defRPr sz="3000">
                  <a:solidFill>
                    <a:schemeClr val="tx1"/>
                  </a:solidFill>
                  <a:latin typeface="Arial" charset="0"/>
                </a:defRPr>
              </a:lvl5pPr>
              <a:lvl6pPr marL="2514600" indent="-22860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Arial" charset="0"/>
                </a:defRPr>
              </a:lvl6pPr>
              <a:lvl7pPr marL="2971800" indent="-22860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Arial" charset="0"/>
                </a:defRPr>
              </a:lvl7pPr>
              <a:lvl8pPr marL="3429000" indent="-22860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Arial" charset="0"/>
                </a:defRPr>
              </a:lvl8pPr>
              <a:lvl9pPr marL="3886200" indent="-22860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Arial" charset="0"/>
                </a:defRPr>
              </a:lvl9pPr>
            </a:lstStyle>
            <a:p>
              <a:pPr eaLnBrk="1" hangingPunct="1">
                <a:spcBef>
                  <a:spcPct val="50000"/>
                </a:spcBef>
              </a:pPr>
              <a:r>
                <a:rPr lang="en-US" sz="2000" dirty="0"/>
                <a:t>Opinion Summary of 1 phone</a:t>
              </a:r>
              <a:endParaRPr lang="en-US" sz="2000" dirty="0">
                <a:solidFill>
                  <a:srgbClr val="FF0000"/>
                </a:solidFill>
              </a:endParaRPr>
            </a:p>
          </p:txBody>
        </p:sp>
        <p:sp>
          <p:nvSpPr>
            <p:cNvPr id="15391" name="Text Box 11"/>
            <p:cNvSpPr txBox="1">
              <a:spLocks noChangeArrowheads="1"/>
            </p:cNvSpPr>
            <p:nvPr/>
          </p:nvSpPr>
          <p:spPr bwMode="auto">
            <a:xfrm>
              <a:off x="3067" y="2145"/>
              <a:ext cx="23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3000">
                  <a:solidFill>
                    <a:schemeClr val="tx1"/>
                  </a:solidFill>
                  <a:latin typeface="Arial" charset="0"/>
                </a:defRPr>
              </a:lvl1pPr>
              <a:lvl2pPr marL="742950" indent="-285750" eaLnBrk="0" hangingPunct="0">
                <a:defRPr sz="3000">
                  <a:solidFill>
                    <a:schemeClr val="tx1"/>
                  </a:solidFill>
                  <a:latin typeface="Arial" charset="0"/>
                </a:defRPr>
              </a:lvl2pPr>
              <a:lvl3pPr marL="1143000" indent="-228600" eaLnBrk="0" hangingPunct="0">
                <a:defRPr sz="3000">
                  <a:solidFill>
                    <a:schemeClr val="tx1"/>
                  </a:solidFill>
                  <a:latin typeface="Arial" charset="0"/>
                </a:defRPr>
              </a:lvl3pPr>
              <a:lvl4pPr marL="1600200" indent="-228600" eaLnBrk="0" hangingPunct="0">
                <a:defRPr sz="3000">
                  <a:solidFill>
                    <a:schemeClr val="tx1"/>
                  </a:solidFill>
                  <a:latin typeface="Arial" charset="0"/>
                </a:defRPr>
              </a:lvl4pPr>
              <a:lvl5pPr marL="2057400" indent="-228600" eaLnBrk="0" hangingPunct="0">
                <a:defRPr sz="3000">
                  <a:solidFill>
                    <a:schemeClr val="tx1"/>
                  </a:solidFill>
                  <a:latin typeface="Arial" charset="0"/>
                </a:defRPr>
              </a:lvl5pPr>
              <a:lvl6pPr marL="2514600" indent="-22860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Arial" charset="0"/>
                </a:defRPr>
              </a:lvl6pPr>
              <a:lvl7pPr marL="2971800" indent="-22860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Arial" charset="0"/>
                </a:defRPr>
              </a:lvl7pPr>
              <a:lvl8pPr marL="3429000" indent="-22860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Arial" charset="0"/>
                </a:defRPr>
              </a:lvl8pPr>
              <a:lvl9pPr marL="3886200" indent="-22860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Arial" charset="0"/>
                </a:defRPr>
              </a:lvl9pPr>
            </a:lstStyle>
            <a:p>
              <a:pPr eaLnBrk="1" hangingPunct="1">
                <a:buNone/>
              </a:pPr>
              <a:r>
                <a:rPr lang="en-US" sz="1600" b="1" dirty="0"/>
                <a:t>Voice  Screen   Battery  size   weight</a:t>
              </a:r>
            </a:p>
            <a:p>
              <a:pPr eaLnBrk="1" hangingPunct="1">
                <a:buFont typeface="Wingdings" pitchFamily="2" charset="2"/>
                <a:buNone/>
              </a:pPr>
              <a:r>
                <a:rPr lang="en-US" sz="800" b="1" dirty="0"/>
                <a:t> </a:t>
              </a:r>
              <a:endParaRPr lang="en-US" dirty="0"/>
            </a:p>
          </p:txBody>
        </p:sp>
        <p:sp>
          <p:nvSpPr>
            <p:cNvPr id="15396" name="Text Box 16"/>
            <p:cNvSpPr txBox="1">
              <a:spLocks noChangeArrowheads="1"/>
            </p:cNvSpPr>
            <p:nvPr/>
          </p:nvSpPr>
          <p:spPr bwMode="auto">
            <a:xfrm>
              <a:off x="2827" y="1150"/>
              <a:ext cx="432" cy="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3000">
                  <a:solidFill>
                    <a:schemeClr val="tx1"/>
                  </a:solidFill>
                  <a:latin typeface="Arial" charset="0"/>
                </a:defRPr>
              </a:lvl1pPr>
              <a:lvl2pPr marL="742950" indent="-285750" eaLnBrk="0" hangingPunct="0">
                <a:defRPr sz="3000">
                  <a:solidFill>
                    <a:schemeClr val="tx1"/>
                  </a:solidFill>
                  <a:latin typeface="Arial" charset="0"/>
                </a:defRPr>
              </a:lvl2pPr>
              <a:lvl3pPr marL="1143000" indent="-228600" eaLnBrk="0" hangingPunct="0">
                <a:defRPr sz="3000">
                  <a:solidFill>
                    <a:schemeClr val="tx1"/>
                  </a:solidFill>
                  <a:latin typeface="Arial" charset="0"/>
                </a:defRPr>
              </a:lvl3pPr>
              <a:lvl4pPr marL="1600200" indent="-228600" eaLnBrk="0" hangingPunct="0">
                <a:defRPr sz="3000">
                  <a:solidFill>
                    <a:schemeClr val="tx1"/>
                  </a:solidFill>
                  <a:latin typeface="Arial" charset="0"/>
                </a:defRPr>
              </a:lvl4pPr>
              <a:lvl5pPr marL="2057400" indent="-228600" eaLnBrk="0" hangingPunct="0">
                <a:defRPr sz="3000">
                  <a:solidFill>
                    <a:schemeClr val="tx1"/>
                  </a:solidFill>
                  <a:latin typeface="Arial" charset="0"/>
                </a:defRPr>
              </a:lvl5pPr>
              <a:lvl6pPr marL="2514600" indent="-22860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Arial" charset="0"/>
                </a:defRPr>
              </a:lvl6pPr>
              <a:lvl7pPr marL="2971800" indent="-22860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Arial" charset="0"/>
                </a:defRPr>
              </a:lvl7pPr>
              <a:lvl8pPr marL="3429000" indent="-22860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Arial" charset="0"/>
                </a:defRPr>
              </a:lvl8pPr>
              <a:lvl9pPr marL="3886200" indent="-22860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Arial" charset="0"/>
                </a:defRPr>
              </a:lvl9pPr>
            </a:lstStyle>
            <a:p>
              <a:pPr eaLnBrk="1" hangingPunct="1">
                <a:spcBef>
                  <a:spcPct val="50000"/>
                </a:spcBef>
                <a:buFont typeface="Wingdings" pitchFamily="2" charset="2"/>
                <a:buNone/>
              </a:pPr>
              <a:r>
                <a:rPr lang="en-US" sz="4000" dirty="0">
                  <a:solidFill>
                    <a:srgbClr val="3333CC"/>
                  </a:solidFill>
                </a:rPr>
                <a:t>+</a:t>
              </a:r>
            </a:p>
          </p:txBody>
        </p:sp>
        <p:sp>
          <p:nvSpPr>
            <p:cNvPr id="15397" name="Text Box 17"/>
            <p:cNvSpPr txBox="1">
              <a:spLocks noChangeArrowheads="1"/>
            </p:cNvSpPr>
            <p:nvPr/>
          </p:nvSpPr>
          <p:spPr bwMode="auto">
            <a:xfrm>
              <a:off x="2882" y="1658"/>
              <a:ext cx="432"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3000">
                  <a:solidFill>
                    <a:schemeClr val="tx1"/>
                  </a:solidFill>
                  <a:latin typeface="Arial" charset="0"/>
                </a:defRPr>
              </a:lvl1pPr>
              <a:lvl2pPr marL="742950" indent="-285750" eaLnBrk="0" hangingPunct="0">
                <a:defRPr sz="3000">
                  <a:solidFill>
                    <a:schemeClr val="tx1"/>
                  </a:solidFill>
                  <a:latin typeface="Arial" charset="0"/>
                </a:defRPr>
              </a:lvl2pPr>
              <a:lvl3pPr marL="1143000" indent="-228600" eaLnBrk="0" hangingPunct="0">
                <a:defRPr sz="3000">
                  <a:solidFill>
                    <a:schemeClr val="tx1"/>
                  </a:solidFill>
                  <a:latin typeface="Arial" charset="0"/>
                </a:defRPr>
              </a:lvl3pPr>
              <a:lvl4pPr marL="1600200" indent="-228600" eaLnBrk="0" hangingPunct="0">
                <a:defRPr sz="3000">
                  <a:solidFill>
                    <a:schemeClr val="tx1"/>
                  </a:solidFill>
                  <a:latin typeface="Arial" charset="0"/>
                </a:defRPr>
              </a:lvl4pPr>
              <a:lvl5pPr marL="2057400" indent="-228600" eaLnBrk="0" hangingPunct="0">
                <a:defRPr sz="3000">
                  <a:solidFill>
                    <a:schemeClr val="tx1"/>
                  </a:solidFill>
                  <a:latin typeface="Arial" charset="0"/>
                </a:defRPr>
              </a:lvl5pPr>
              <a:lvl6pPr marL="2514600" indent="-22860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Arial" charset="0"/>
                </a:defRPr>
              </a:lvl6pPr>
              <a:lvl7pPr marL="2971800" indent="-22860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Arial" charset="0"/>
                </a:defRPr>
              </a:lvl7pPr>
              <a:lvl8pPr marL="3429000" indent="-22860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Arial" charset="0"/>
                </a:defRPr>
              </a:lvl8pPr>
              <a:lvl9pPr marL="3886200" indent="-22860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Arial" charset="0"/>
                </a:defRPr>
              </a:lvl9pPr>
            </a:lstStyle>
            <a:p>
              <a:pPr eaLnBrk="1" hangingPunct="1">
                <a:spcBef>
                  <a:spcPct val="50000"/>
                </a:spcBef>
                <a:buFont typeface="Wingdings" pitchFamily="2" charset="2"/>
                <a:buNone/>
              </a:pPr>
              <a:r>
                <a:rPr lang="en-US" sz="3200" dirty="0">
                  <a:solidFill>
                    <a:srgbClr val="3333CC"/>
                  </a:solidFill>
                </a:rPr>
                <a:t>_</a:t>
              </a:r>
            </a:p>
          </p:txBody>
        </p:sp>
      </p:grpSp>
      <p:grpSp>
        <p:nvGrpSpPr>
          <p:cNvPr id="3" name="Group 19"/>
          <p:cNvGrpSpPr>
            <a:grpSpLocks/>
          </p:cNvGrpSpPr>
          <p:nvPr/>
        </p:nvGrpSpPr>
        <p:grpSpPr bwMode="auto">
          <a:xfrm>
            <a:off x="6179930" y="4206633"/>
            <a:ext cx="3937000" cy="1892301"/>
            <a:chOff x="2808" y="2599"/>
            <a:chExt cx="2480" cy="1192"/>
          </a:xfrm>
        </p:grpSpPr>
        <p:sp>
          <p:nvSpPr>
            <p:cNvPr id="15377" name="Line 32"/>
            <p:cNvSpPr>
              <a:spLocks noChangeShapeType="1"/>
            </p:cNvSpPr>
            <p:nvPr/>
          </p:nvSpPr>
          <p:spPr bwMode="auto">
            <a:xfrm>
              <a:off x="3111" y="3317"/>
              <a:ext cx="2177" cy="1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79" name="Rectangle 34"/>
            <p:cNvSpPr>
              <a:spLocks noChangeArrowheads="1"/>
            </p:cNvSpPr>
            <p:nvPr/>
          </p:nvSpPr>
          <p:spPr bwMode="auto">
            <a:xfrm>
              <a:off x="3281" y="3015"/>
              <a:ext cx="64" cy="682"/>
            </a:xfrm>
            <a:prstGeom prst="rect">
              <a:avLst/>
            </a:prstGeom>
            <a:solidFill>
              <a:srgbClr val="66FF33"/>
            </a:solidFill>
            <a:ln w="9525">
              <a:solidFill>
                <a:srgbClr val="000000"/>
              </a:solidFill>
              <a:miter lim="800000"/>
              <a:headEnd/>
              <a:tailEnd/>
            </a:ln>
          </p:spPr>
          <p:txBody>
            <a:bodyPr/>
            <a:lstStyle/>
            <a:p>
              <a:endParaRPr lang="en-US"/>
            </a:p>
          </p:txBody>
        </p:sp>
        <p:sp>
          <p:nvSpPr>
            <p:cNvPr id="15380" name="Text Box 35"/>
            <p:cNvSpPr txBox="1">
              <a:spLocks noChangeArrowheads="1"/>
            </p:cNvSpPr>
            <p:nvPr/>
          </p:nvSpPr>
          <p:spPr bwMode="auto">
            <a:xfrm>
              <a:off x="2846" y="3426"/>
              <a:ext cx="43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3000">
                  <a:solidFill>
                    <a:schemeClr val="tx1"/>
                  </a:solidFill>
                  <a:latin typeface="Arial" charset="0"/>
                </a:defRPr>
              </a:lvl1pPr>
              <a:lvl2pPr marL="742950" indent="-285750" eaLnBrk="0" hangingPunct="0">
                <a:defRPr sz="3000">
                  <a:solidFill>
                    <a:schemeClr val="tx1"/>
                  </a:solidFill>
                  <a:latin typeface="Arial" charset="0"/>
                </a:defRPr>
              </a:lvl2pPr>
              <a:lvl3pPr marL="1143000" indent="-228600" eaLnBrk="0" hangingPunct="0">
                <a:defRPr sz="3000">
                  <a:solidFill>
                    <a:schemeClr val="tx1"/>
                  </a:solidFill>
                  <a:latin typeface="Arial" charset="0"/>
                </a:defRPr>
              </a:lvl3pPr>
              <a:lvl4pPr marL="1600200" indent="-228600" eaLnBrk="0" hangingPunct="0">
                <a:defRPr sz="3000">
                  <a:solidFill>
                    <a:schemeClr val="tx1"/>
                  </a:solidFill>
                  <a:latin typeface="Arial" charset="0"/>
                </a:defRPr>
              </a:lvl4pPr>
              <a:lvl5pPr marL="2057400" indent="-228600" eaLnBrk="0" hangingPunct="0">
                <a:defRPr sz="3000">
                  <a:solidFill>
                    <a:schemeClr val="tx1"/>
                  </a:solidFill>
                  <a:latin typeface="Arial" charset="0"/>
                </a:defRPr>
              </a:lvl5pPr>
              <a:lvl6pPr marL="2514600" indent="-22860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Arial" charset="0"/>
                </a:defRPr>
              </a:lvl6pPr>
              <a:lvl7pPr marL="2971800" indent="-22860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Arial" charset="0"/>
                </a:defRPr>
              </a:lvl7pPr>
              <a:lvl8pPr marL="3429000" indent="-22860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Arial" charset="0"/>
                </a:defRPr>
              </a:lvl8pPr>
              <a:lvl9pPr marL="3886200" indent="-22860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Arial" charset="0"/>
                </a:defRPr>
              </a:lvl9pPr>
            </a:lstStyle>
            <a:p>
              <a:pPr eaLnBrk="1" hangingPunct="1">
                <a:spcBef>
                  <a:spcPct val="50000"/>
                </a:spcBef>
                <a:buFont typeface="Wingdings" pitchFamily="2" charset="2"/>
                <a:buNone/>
              </a:pPr>
              <a:r>
                <a:rPr lang="en-US" sz="3200" dirty="0">
                  <a:solidFill>
                    <a:srgbClr val="3333CC"/>
                  </a:solidFill>
                </a:rPr>
                <a:t>_</a:t>
              </a:r>
            </a:p>
          </p:txBody>
        </p:sp>
        <p:sp>
          <p:nvSpPr>
            <p:cNvPr id="15381" name="Text Box 36"/>
            <p:cNvSpPr txBox="1">
              <a:spLocks noChangeArrowheads="1"/>
            </p:cNvSpPr>
            <p:nvPr/>
          </p:nvSpPr>
          <p:spPr bwMode="auto">
            <a:xfrm>
              <a:off x="2808" y="2599"/>
              <a:ext cx="43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3000">
                  <a:solidFill>
                    <a:schemeClr val="tx1"/>
                  </a:solidFill>
                  <a:latin typeface="Arial" charset="0"/>
                </a:defRPr>
              </a:lvl1pPr>
              <a:lvl2pPr marL="742950" indent="-285750" eaLnBrk="0" hangingPunct="0">
                <a:defRPr sz="3000">
                  <a:solidFill>
                    <a:schemeClr val="tx1"/>
                  </a:solidFill>
                  <a:latin typeface="Arial" charset="0"/>
                </a:defRPr>
              </a:lvl2pPr>
              <a:lvl3pPr marL="1143000" indent="-228600" eaLnBrk="0" hangingPunct="0">
                <a:defRPr sz="3000">
                  <a:solidFill>
                    <a:schemeClr val="tx1"/>
                  </a:solidFill>
                  <a:latin typeface="Arial" charset="0"/>
                </a:defRPr>
              </a:lvl3pPr>
              <a:lvl4pPr marL="1600200" indent="-228600" eaLnBrk="0" hangingPunct="0">
                <a:defRPr sz="3000">
                  <a:solidFill>
                    <a:schemeClr val="tx1"/>
                  </a:solidFill>
                  <a:latin typeface="Arial" charset="0"/>
                </a:defRPr>
              </a:lvl4pPr>
              <a:lvl5pPr marL="2057400" indent="-228600" eaLnBrk="0" hangingPunct="0">
                <a:defRPr sz="3000">
                  <a:solidFill>
                    <a:schemeClr val="tx1"/>
                  </a:solidFill>
                  <a:latin typeface="Arial" charset="0"/>
                </a:defRPr>
              </a:lvl5pPr>
              <a:lvl6pPr marL="2514600" indent="-22860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Arial" charset="0"/>
                </a:defRPr>
              </a:lvl6pPr>
              <a:lvl7pPr marL="2971800" indent="-22860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Arial" charset="0"/>
                </a:defRPr>
              </a:lvl7pPr>
              <a:lvl8pPr marL="3429000" indent="-22860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Arial" charset="0"/>
                </a:defRPr>
              </a:lvl8pPr>
              <a:lvl9pPr marL="3886200" indent="-22860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Arial" charset="0"/>
                </a:defRPr>
              </a:lvl9pPr>
            </a:lstStyle>
            <a:p>
              <a:pPr eaLnBrk="1" hangingPunct="1">
                <a:spcBef>
                  <a:spcPct val="50000"/>
                </a:spcBef>
                <a:buFont typeface="Wingdings" pitchFamily="2" charset="2"/>
                <a:buNone/>
              </a:pPr>
              <a:r>
                <a:rPr lang="en-US" sz="4000" dirty="0">
                  <a:solidFill>
                    <a:srgbClr val="3333CC"/>
                  </a:solidFill>
                </a:rPr>
                <a:t>+</a:t>
              </a:r>
            </a:p>
          </p:txBody>
        </p:sp>
      </p:grpSp>
      <p:sp>
        <p:nvSpPr>
          <p:cNvPr id="43" name="Rectangle 34"/>
          <p:cNvSpPr>
            <a:spLocks noChangeArrowheads="1"/>
          </p:cNvSpPr>
          <p:nvPr/>
        </p:nvSpPr>
        <p:spPr bwMode="auto">
          <a:xfrm>
            <a:off x="6744072" y="4490655"/>
            <a:ext cx="101600" cy="1082675"/>
          </a:xfrm>
          <a:prstGeom prst="rect">
            <a:avLst/>
          </a:prstGeom>
          <a:solidFill>
            <a:srgbClr val="0000FF"/>
          </a:solidFill>
          <a:ln w="9525">
            <a:solidFill>
              <a:srgbClr val="000000"/>
            </a:solidFill>
            <a:miter lim="800000"/>
            <a:headEnd/>
            <a:tailEnd/>
          </a:ln>
        </p:spPr>
        <p:txBody>
          <a:bodyPr/>
          <a:lstStyle/>
          <a:p>
            <a:endParaRPr lang="en-US"/>
          </a:p>
        </p:txBody>
      </p:sp>
      <p:sp>
        <p:nvSpPr>
          <p:cNvPr id="60" name="Rectangle 34"/>
          <p:cNvSpPr>
            <a:spLocks noChangeArrowheads="1"/>
          </p:cNvSpPr>
          <p:nvPr/>
        </p:nvSpPr>
        <p:spPr bwMode="auto">
          <a:xfrm>
            <a:off x="7644172" y="5046626"/>
            <a:ext cx="101600" cy="1082675"/>
          </a:xfrm>
          <a:prstGeom prst="rect">
            <a:avLst/>
          </a:prstGeom>
          <a:solidFill>
            <a:srgbClr val="66FF33"/>
          </a:solidFill>
          <a:ln w="9525">
            <a:solidFill>
              <a:srgbClr val="000000"/>
            </a:solidFill>
            <a:miter lim="800000"/>
            <a:headEnd/>
            <a:tailEnd/>
          </a:ln>
        </p:spPr>
        <p:txBody>
          <a:bodyPr/>
          <a:lstStyle/>
          <a:p>
            <a:endParaRPr lang="en-US"/>
          </a:p>
        </p:txBody>
      </p:sp>
      <p:sp>
        <p:nvSpPr>
          <p:cNvPr id="61" name="Rectangle 34"/>
          <p:cNvSpPr>
            <a:spLocks noChangeArrowheads="1"/>
          </p:cNvSpPr>
          <p:nvPr/>
        </p:nvSpPr>
        <p:spPr bwMode="auto">
          <a:xfrm>
            <a:off x="7464152" y="4542570"/>
            <a:ext cx="101600" cy="1082675"/>
          </a:xfrm>
          <a:prstGeom prst="rect">
            <a:avLst/>
          </a:prstGeom>
          <a:solidFill>
            <a:srgbClr val="0000FF"/>
          </a:solidFill>
          <a:ln w="9525">
            <a:solidFill>
              <a:srgbClr val="000000"/>
            </a:solidFill>
            <a:miter lim="800000"/>
            <a:headEnd/>
            <a:tailEnd/>
          </a:ln>
        </p:spPr>
        <p:txBody>
          <a:bodyPr/>
          <a:lstStyle/>
          <a:p>
            <a:endParaRPr lang="en-US"/>
          </a:p>
        </p:txBody>
      </p:sp>
      <p:sp>
        <p:nvSpPr>
          <p:cNvPr id="62" name="Rectangle 34"/>
          <p:cNvSpPr>
            <a:spLocks noChangeArrowheads="1"/>
          </p:cNvSpPr>
          <p:nvPr/>
        </p:nvSpPr>
        <p:spPr bwMode="auto">
          <a:xfrm>
            <a:off x="8220236" y="4735573"/>
            <a:ext cx="101600" cy="1082675"/>
          </a:xfrm>
          <a:prstGeom prst="rect">
            <a:avLst/>
          </a:prstGeom>
          <a:solidFill>
            <a:srgbClr val="0000FF"/>
          </a:solidFill>
          <a:ln w="9525">
            <a:solidFill>
              <a:srgbClr val="000000"/>
            </a:solidFill>
            <a:miter lim="800000"/>
            <a:headEnd/>
            <a:tailEnd/>
          </a:ln>
        </p:spPr>
        <p:txBody>
          <a:bodyPr/>
          <a:lstStyle/>
          <a:p>
            <a:endParaRPr lang="en-US"/>
          </a:p>
        </p:txBody>
      </p:sp>
      <p:sp>
        <p:nvSpPr>
          <p:cNvPr id="63" name="Rectangle 34"/>
          <p:cNvSpPr>
            <a:spLocks noChangeArrowheads="1"/>
          </p:cNvSpPr>
          <p:nvPr/>
        </p:nvSpPr>
        <p:spPr bwMode="auto">
          <a:xfrm>
            <a:off x="9012324" y="4540702"/>
            <a:ext cx="101600" cy="1082675"/>
          </a:xfrm>
          <a:prstGeom prst="rect">
            <a:avLst/>
          </a:prstGeom>
          <a:solidFill>
            <a:srgbClr val="0000FF"/>
          </a:solidFill>
          <a:ln w="9525">
            <a:solidFill>
              <a:srgbClr val="000000"/>
            </a:solidFill>
            <a:miter lim="800000"/>
            <a:headEnd/>
            <a:tailEnd/>
          </a:ln>
        </p:spPr>
        <p:txBody>
          <a:bodyPr/>
          <a:lstStyle/>
          <a:p>
            <a:endParaRPr lang="en-US"/>
          </a:p>
        </p:txBody>
      </p:sp>
      <p:sp>
        <p:nvSpPr>
          <p:cNvPr id="64" name="Rectangle 34"/>
          <p:cNvSpPr>
            <a:spLocks noChangeArrowheads="1"/>
          </p:cNvSpPr>
          <p:nvPr/>
        </p:nvSpPr>
        <p:spPr bwMode="auto">
          <a:xfrm>
            <a:off x="9738816" y="4866606"/>
            <a:ext cx="101600" cy="1082675"/>
          </a:xfrm>
          <a:prstGeom prst="rect">
            <a:avLst/>
          </a:prstGeom>
          <a:solidFill>
            <a:srgbClr val="0000FF"/>
          </a:solidFill>
          <a:ln w="9525">
            <a:solidFill>
              <a:srgbClr val="000000"/>
            </a:solidFill>
            <a:miter lim="800000"/>
            <a:headEnd/>
            <a:tailEnd/>
          </a:ln>
        </p:spPr>
        <p:txBody>
          <a:bodyPr/>
          <a:lstStyle/>
          <a:p>
            <a:endParaRPr lang="en-US" dirty="0"/>
          </a:p>
        </p:txBody>
      </p:sp>
      <p:sp>
        <p:nvSpPr>
          <p:cNvPr id="65" name="Rectangle 34"/>
          <p:cNvSpPr>
            <a:spLocks noChangeArrowheads="1"/>
          </p:cNvSpPr>
          <p:nvPr/>
        </p:nvSpPr>
        <p:spPr bwMode="auto">
          <a:xfrm>
            <a:off x="8400256" y="4867139"/>
            <a:ext cx="101600" cy="1082675"/>
          </a:xfrm>
          <a:prstGeom prst="rect">
            <a:avLst/>
          </a:prstGeom>
          <a:solidFill>
            <a:srgbClr val="66FF33"/>
          </a:solidFill>
          <a:ln w="9525">
            <a:solidFill>
              <a:srgbClr val="000000"/>
            </a:solidFill>
            <a:miter lim="800000"/>
            <a:headEnd/>
            <a:tailEnd/>
          </a:ln>
        </p:spPr>
        <p:txBody>
          <a:bodyPr/>
          <a:lstStyle/>
          <a:p>
            <a:endParaRPr lang="en-US"/>
          </a:p>
        </p:txBody>
      </p:sp>
      <p:sp>
        <p:nvSpPr>
          <p:cNvPr id="66" name="Rectangle 34"/>
          <p:cNvSpPr>
            <a:spLocks noChangeArrowheads="1"/>
          </p:cNvSpPr>
          <p:nvPr/>
        </p:nvSpPr>
        <p:spPr bwMode="auto">
          <a:xfrm>
            <a:off x="9192344" y="4890953"/>
            <a:ext cx="101600" cy="1082675"/>
          </a:xfrm>
          <a:prstGeom prst="rect">
            <a:avLst/>
          </a:prstGeom>
          <a:solidFill>
            <a:srgbClr val="66FF33"/>
          </a:solidFill>
          <a:ln w="9525">
            <a:solidFill>
              <a:srgbClr val="000000"/>
            </a:solidFill>
            <a:miter lim="800000"/>
            <a:headEnd/>
            <a:tailEnd/>
          </a:ln>
        </p:spPr>
        <p:txBody>
          <a:bodyPr/>
          <a:lstStyle/>
          <a:p>
            <a:endParaRPr lang="en-US"/>
          </a:p>
        </p:txBody>
      </p:sp>
      <p:sp>
        <p:nvSpPr>
          <p:cNvPr id="67" name="Rectangle 34"/>
          <p:cNvSpPr>
            <a:spLocks noChangeArrowheads="1"/>
          </p:cNvSpPr>
          <p:nvPr/>
        </p:nvSpPr>
        <p:spPr bwMode="auto">
          <a:xfrm>
            <a:off x="9918836" y="4867140"/>
            <a:ext cx="101600" cy="1082675"/>
          </a:xfrm>
          <a:prstGeom prst="rect">
            <a:avLst/>
          </a:prstGeom>
          <a:solidFill>
            <a:srgbClr val="66FF33"/>
          </a:solidFill>
          <a:ln w="9525">
            <a:solidFill>
              <a:srgbClr val="000000"/>
            </a:solidFill>
            <a:miter lim="800000"/>
            <a:headEnd/>
            <a:tailEnd/>
          </a:ln>
        </p:spPr>
        <p:txBody>
          <a:bodyPr/>
          <a:lstStyle/>
          <a:p>
            <a:endParaRPr lang="en-US"/>
          </a:p>
        </p:txBody>
      </p:sp>
      <p:sp>
        <p:nvSpPr>
          <p:cNvPr id="68" name="Rectangle 34"/>
          <p:cNvSpPr>
            <a:spLocks noChangeArrowheads="1"/>
          </p:cNvSpPr>
          <p:nvPr/>
        </p:nvSpPr>
        <p:spPr bwMode="auto">
          <a:xfrm>
            <a:off x="6708068" y="1934371"/>
            <a:ext cx="101600" cy="1082675"/>
          </a:xfrm>
          <a:prstGeom prst="rect">
            <a:avLst/>
          </a:prstGeom>
          <a:solidFill>
            <a:srgbClr val="0000FF"/>
          </a:solidFill>
          <a:ln w="9525">
            <a:solidFill>
              <a:srgbClr val="000000"/>
            </a:solidFill>
            <a:miter lim="800000"/>
            <a:headEnd/>
            <a:tailEnd/>
          </a:ln>
        </p:spPr>
        <p:txBody>
          <a:bodyPr/>
          <a:lstStyle/>
          <a:p>
            <a:endParaRPr lang="en-US"/>
          </a:p>
        </p:txBody>
      </p:sp>
      <p:sp>
        <p:nvSpPr>
          <p:cNvPr id="69" name="Rectangle 34"/>
          <p:cNvSpPr>
            <a:spLocks noChangeArrowheads="1"/>
          </p:cNvSpPr>
          <p:nvPr/>
        </p:nvSpPr>
        <p:spPr bwMode="auto">
          <a:xfrm>
            <a:off x="7428148" y="1986286"/>
            <a:ext cx="101600" cy="1082675"/>
          </a:xfrm>
          <a:prstGeom prst="rect">
            <a:avLst/>
          </a:prstGeom>
          <a:solidFill>
            <a:srgbClr val="0000FF"/>
          </a:solidFill>
          <a:ln w="9525">
            <a:solidFill>
              <a:srgbClr val="000000"/>
            </a:solidFill>
            <a:miter lim="800000"/>
            <a:headEnd/>
            <a:tailEnd/>
          </a:ln>
        </p:spPr>
        <p:txBody>
          <a:bodyPr/>
          <a:lstStyle/>
          <a:p>
            <a:endParaRPr lang="en-US"/>
          </a:p>
        </p:txBody>
      </p:sp>
      <p:sp>
        <p:nvSpPr>
          <p:cNvPr id="70" name="Rectangle 34"/>
          <p:cNvSpPr>
            <a:spLocks noChangeArrowheads="1"/>
          </p:cNvSpPr>
          <p:nvPr/>
        </p:nvSpPr>
        <p:spPr bwMode="auto">
          <a:xfrm>
            <a:off x="8184232" y="2179289"/>
            <a:ext cx="101600" cy="1082675"/>
          </a:xfrm>
          <a:prstGeom prst="rect">
            <a:avLst/>
          </a:prstGeom>
          <a:solidFill>
            <a:srgbClr val="0000FF"/>
          </a:solidFill>
          <a:ln w="9525">
            <a:solidFill>
              <a:srgbClr val="000000"/>
            </a:solidFill>
            <a:miter lim="800000"/>
            <a:headEnd/>
            <a:tailEnd/>
          </a:ln>
        </p:spPr>
        <p:txBody>
          <a:bodyPr/>
          <a:lstStyle/>
          <a:p>
            <a:endParaRPr lang="en-US"/>
          </a:p>
        </p:txBody>
      </p:sp>
      <p:sp>
        <p:nvSpPr>
          <p:cNvPr id="71" name="Rectangle 34"/>
          <p:cNvSpPr>
            <a:spLocks noChangeArrowheads="1"/>
          </p:cNvSpPr>
          <p:nvPr/>
        </p:nvSpPr>
        <p:spPr bwMode="auto">
          <a:xfrm>
            <a:off x="8976320" y="1984418"/>
            <a:ext cx="101600" cy="1082675"/>
          </a:xfrm>
          <a:prstGeom prst="rect">
            <a:avLst/>
          </a:prstGeom>
          <a:solidFill>
            <a:srgbClr val="0000FF"/>
          </a:solidFill>
          <a:ln w="9525">
            <a:solidFill>
              <a:srgbClr val="000000"/>
            </a:solidFill>
            <a:miter lim="800000"/>
            <a:headEnd/>
            <a:tailEnd/>
          </a:ln>
        </p:spPr>
        <p:txBody>
          <a:bodyPr/>
          <a:lstStyle/>
          <a:p>
            <a:endParaRPr lang="en-US"/>
          </a:p>
        </p:txBody>
      </p:sp>
      <p:sp>
        <p:nvSpPr>
          <p:cNvPr id="72" name="Rectangle 34"/>
          <p:cNvSpPr>
            <a:spLocks noChangeArrowheads="1"/>
          </p:cNvSpPr>
          <p:nvPr/>
        </p:nvSpPr>
        <p:spPr bwMode="auto">
          <a:xfrm>
            <a:off x="9702812" y="2310322"/>
            <a:ext cx="101600" cy="1082675"/>
          </a:xfrm>
          <a:prstGeom prst="rect">
            <a:avLst/>
          </a:prstGeom>
          <a:solidFill>
            <a:srgbClr val="0000FF"/>
          </a:solidFill>
          <a:ln w="9525">
            <a:solidFill>
              <a:srgbClr val="000000"/>
            </a:solidFill>
            <a:miter lim="800000"/>
            <a:headEnd/>
            <a:tailEnd/>
          </a:ln>
        </p:spPr>
        <p:txBody>
          <a:bodyPr/>
          <a:lstStyle/>
          <a:p>
            <a:endParaRPr lang="en-US" dirty="0"/>
          </a:p>
        </p:txBody>
      </p:sp>
      <p:sp>
        <p:nvSpPr>
          <p:cNvPr id="73" name="Text Box 10"/>
          <p:cNvSpPr txBox="1">
            <a:spLocks noChangeArrowheads="1"/>
          </p:cNvSpPr>
          <p:nvPr/>
        </p:nvSpPr>
        <p:spPr bwMode="auto">
          <a:xfrm>
            <a:off x="6132748" y="3928990"/>
            <a:ext cx="439237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42900" indent="-342900" eaLnBrk="0" hangingPunct="0">
              <a:defRPr sz="3000">
                <a:solidFill>
                  <a:schemeClr val="tx1"/>
                </a:solidFill>
                <a:latin typeface="Arial" charset="0"/>
              </a:defRPr>
            </a:lvl1pPr>
            <a:lvl2pPr marL="742950" indent="-285750" eaLnBrk="0" hangingPunct="0">
              <a:defRPr sz="3000">
                <a:solidFill>
                  <a:schemeClr val="tx1"/>
                </a:solidFill>
                <a:latin typeface="Arial" charset="0"/>
              </a:defRPr>
            </a:lvl2pPr>
            <a:lvl3pPr marL="1143000" indent="-228600" eaLnBrk="0" hangingPunct="0">
              <a:defRPr sz="3000">
                <a:solidFill>
                  <a:schemeClr val="tx1"/>
                </a:solidFill>
                <a:latin typeface="Arial" charset="0"/>
              </a:defRPr>
            </a:lvl3pPr>
            <a:lvl4pPr marL="1600200" indent="-228600" eaLnBrk="0" hangingPunct="0">
              <a:defRPr sz="3000">
                <a:solidFill>
                  <a:schemeClr val="tx1"/>
                </a:solidFill>
                <a:latin typeface="Arial" charset="0"/>
              </a:defRPr>
            </a:lvl4pPr>
            <a:lvl5pPr marL="2057400" indent="-228600" eaLnBrk="0" hangingPunct="0">
              <a:defRPr sz="3000">
                <a:solidFill>
                  <a:schemeClr val="tx1"/>
                </a:solidFill>
                <a:latin typeface="Arial" charset="0"/>
              </a:defRPr>
            </a:lvl5pPr>
            <a:lvl6pPr marL="2514600" indent="-22860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Arial" charset="0"/>
              </a:defRPr>
            </a:lvl6pPr>
            <a:lvl7pPr marL="2971800" indent="-22860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Arial" charset="0"/>
              </a:defRPr>
            </a:lvl7pPr>
            <a:lvl8pPr marL="3429000" indent="-22860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Arial" charset="0"/>
              </a:defRPr>
            </a:lvl8pPr>
            <a:lvl9pPr marL="3886200" indent="-22860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Arial" charset="0"/>
              </a:defRPr>
            </a:lvl9pPr>
          </a:lstStyle>
          <a:p>
            <a:pPr eaLnBrk="1" hangingPunct="1">
              <a:spcBef>
                <a:spcPct val="50000"/>
              </a:spcBef>
            </a:pPr>
            <a:r>
              <a:rPr lang="en-US" sz="2000" dirty="0"/>
              <a:t>Opinion comparison of 2 phones</a:t>
            </a:r>
            <a:endParaRPr lang="en-US" sz="2000" dirty="0">
              <a:solidFill>
                <a:srgbClr val="FF0000"/>
              </a:solidFill>
            </a:endParaRPr>
          </a:p>
        </p:txBody>
      </p:sp>
      <p:sp>
        <p:nvSpPr>
          <p:cNvPr id="74" name="Rectangle 4"/>
          <p:cNvSpPr txBox="1">
            <a:spLocks noChangeArrowheads="1"/>
          </p:cNvSpPr>
          <p:nvPr/>
        </p:nvSpPr>
        <p:spPr>
          <a:xfrm>
            <a:off x="909537" y="1553981"/>
            <a:ext cx="4148137" cy="4449959"/>
          </a:xfrm>
          <a:prstGeom prst="rect">
            <a:avLst/>
          </a:prstGeom>
        </p:spPr>
        <p:txBody>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9pPr>
          </a:lstStyle>
          <a:p>
            <a:pPr marL="0" eaLnBrk="1" hangingPunct="1">
              <a:lnSpc>
                <a:spcPct val="80000"/>
              </a:lnSpc>
              <a:buNone/>
            </a:pPr>
            <a:r>
              <a:rPr lang="en-US" sz="2200" kern="0" dirty="0">
                <a:solidFill>
                  <a:srgbClr val="3333CC"/>
                </a:solidFill>
              </a:rPr>
              <a:t>Aspect/feature based summary of opinions about a phone</a:t>
            </a:r>
            <a:r>
              <a:rPr lang="en-US" sz="2400" b="1" kern="0" dirty="0"/>
              <a:t>:</a:t>
            </a:r>
          </a:p>
          <a:p>
            <a:pPr eaLnBrk="1" hangingPunct="1">
              <a:lnSpc>
                <a:spcPct val="80000"/>
              </a:lnSpc>
              <a:buFont typeface="Wingdings" pitchFamily="2" charset="2"/>
              <a:buNone/>
            </a:pPr>
            <a:endParaRPr lang="en-US" sz="1600" b="1" kern="0" dirty="0"/>
          </a:p>
          <a:p>
            <a:pPr eaLnBrk="1" hangingPunct="1">
              <a:lnSpc>
                <a:spcPct val="80000"/>
              </a:lnSpc>
              <a:buFont typeface="Wingdings" pitchFamily="2" charset="2"/>
              <a:buNone/>
            </a:pPr>
            <a:r>
              <a:rPr lang="en-US" sz="1800" b="1" kern="0" dirty="0"/>
              <a:t>Aspect</a:t>
            </a:r>
            <a:r>
              <a:rPr lang="en-US" sz="1800" kern="0" dirty="0"/>
              <a:t>: </a:t>
            </a:r>
            <a:r>
              <a:rPr lang="en-US" sz="1800" b="1" kern="0" dirty="0">
                <a:solidFill>
                  <a:srgbClr val="FF0000"/>
                </a:solidFill>
              </a:rPr>
              <a:t>Touch screen</a:t>
            </a:r>
            <a:endParaRPr lang="en-US" sz="1800" kern="0" dirty="0">
              <a:solidFill>
                <a:srgbClr val="FF0000"/>
              </a:solidFill>
            </a:endParaRPr>
          </a:p>
          <a:p>
            <a:pPr eaLnBrk="1" hangingPunct="1">
              <a:lnSpc>
                <a:spcPct val="80000"/>
              </a:lnSpc>
              <a:buFont typeface="Wingdings" pitchFamily="2" charset="2"/>
              <a:buNone/>
            </a:pPr>
            <a:r>
              <a:rPr lang="en-US" sz="1800" kern="0" dirty="0">
                <a:solidFill>
                  <a:srgbClr val="0000FF"/>
                </a:solidFill>
              </a:rPr>
              <a:t>Positive</a:t>
            </a:r>
            <a:r>
              <a:rPr lang="en-US" sz="1800" kern="0" dirty="0"/>
              <a:t>:</a:t>
            </a:r>
            <a:r>
              <a:rPr lang="en-US" sz="1800" i="1" kern="0" dirty="0"/>
              <a:t>  </a:t>
            </a:r>
            <a:r>
              <a:rPr lang="en-US" sz="1800" kern="0" dirty="0"/>
              <a:t>212</a:t>
            </a:r>
          </a:p>
          <a:p>
            <a:pPr eaLnBrk="1" hangingPunct="1">
              <a:lnSpc>
                <a:spcPct val="80000"/>
              </a:lnSpc>
            </a:pPr>
            <a:r>
              <a:rPr lang="en-US" sz="1800" i="1" kern="0" dirty="0"/>
              <a:t>The </a:t>
            </a:r>
            <a:r>
              <a:rPr lang="en-US" sz="1800" i="1" kern="0" dirty="0">
                <a:solidFill>
                  <a:srgbClr val="FF0000"/>
                </a:solidFill>
              </a:rPr>
              <a:t>touch screen </a:t>
            </a:r>
            <a:r>
              <a:rPr lang="en-US" sz="1800" i="1" kern="0" dirty="0"/>
              <a:t>was really cool</a:t>
            </a:r>
            <a:r>
              <a:rPr lang="en-US" sz="1800" kern="0" dirty="0"/>
              <a:t>. </a:t>
            </a:r>
          </a:p>
          <a:p>
            <a:pPr eaLnBrk="1" hangingPunct="1">
              <a:lnSpc>
                <a:spcPct val="80000"/>
              </a:lnSpc>
            </a:pPr>
            <a:r>
              <a:rPr lang="en-US" sz="1800" i="1" kern="0" dirty="0"/>
              <a:t>The </a:t>
            </a:r>
            <a:r>
              <a:rPr lang="en-US" sz="1800" i="1" kern="0" dirty="0">
                <a:solidFill>
                  <a:srgbClr val="FF0000"/>
                </a:solidFill>
              </a:rPr>
              <a:t>touch screen </a:t>
            </a:r>
            <a:r>
              <a:rPr lang="en-US" sz="1800" i="1" kern="0" dirty="0"/>
              <a:t>was so easy to use and can do amazing things. </a:t>
            </a:r>
            <a:endParaRPr lang="en-US" sz="1800" kern="0" dirty="0"/>
          </a:p>
          <a:p>
            <a:pPr eaLnBrk="1" hangingPunct="1">
              <a:lnSpc>
                <a:spcPct val="80000"/>
              </a:lnSpc>
              <a:buFont typeface="Wingdings" pitchFamily="2" charset="2"/>
              <a:buNone/>
            </a:pPr>
            <a:r>
              <a:rPr lang="en-US" sz="1800" b="1" kern="0" dirty="0"/>
              <a:t>…</a:t>
            </a:r>
            <a:endParaRPr lang="en-US" sz="1800" kern="0" dirty="0"/>
          </a:p>
          <a:p>
            <a:pPr eaLnBrk="1" hangingPunct="1">
              <a:lnSpc>
                <a:spcPct val="80000"/>
              </a:lnSpc>
              <a:buFont typeface="Wingdings" pitchFamily="2" charset="2"/>
              <a:buNone/>
            </a:pPr>
            <a:r>
              <a:rPr lang="en-US" sz="1800" kern="0" dirty="0"/>
              <a:t>Negative: 6</a:t>
            </a:r>
          </a:p>
          <a:p>
            <a:pPr eaLnBrk="1" hangingPunct="1">
              <a:lnSpc>
                <a:spcPct val="80000"/>
              </a:lnSpc>
            </a:pPr>
            <a:r>
              <a:rPr lang="en-US" sz="1800" kern="0" dirty="0"/>
              <a:t>The </a:t>
            </a:r>
            <a:r>
              <a:rPr lang="en-US" sz="1800" kern="0" dirty="0">
                <a:solidFill>
                  <a:srgbClr val="FF0000"/>
                </a:solidFill>
              </a:rPr>
              <a:t>screen</a:t>
            </a:r>
            <a:r>
              <a:rPr lang="en-US" sz="1800" kern="0" dirty="0"/>
              <a:t> is easily scratched.</a:t>
            </a:r>
          </a:p>
          <a:p>
            <a:pPr eaLnBrk="1" hangingPunct="1">
              <a:lnSpc>
                <a:spcPct val="80000"/>
              </a:lnSpc>
            </a:pPr>
            <a:r>
              <a:rPr lang="en-US" sz="1800" kern="0" dirty="0"/>
              <a:t>I have a lot of difficulty in removing finger marks from the </a:t>
            </a:r>
            <a:r>
              <a:rPr lang="en-US" sz="1800" kern="0" dirty="0">
                <a:solidFill>
                  <a:srgbClr val="FF0000"/>
                </a:solidFill>
              </a:rPr>
              <a:t>touch screen</a:t>
            </a:r>
            <a:r>
              <a:rPr lang="en-US" sz="1800" kern="0" dirty="0"/>
              <a:t>. </a:t>
            </a:r>
          </a:p>
          <a:p>
            <a:pPr eaLnBrk="1" hangingPunct="1">
              <a:lnSpc>
                <a:spcPct val="80000"/>
              </a:lnSpc>
              <a:buFont typeface="Wingdings" pitchFamily="2" charset="2"/>
              <a:buNone/>
            </a:pPr>
            <a:r>
              <a:rPr lang="en-US" sz="1800" b="1" kern="0" dirty="0"/>
              <a:t>… </a:t>
            </a:r>
          </a:p>
          <a:p>
            <a:pPr eaLnBrk="1" hangingPunct="1">
              <a:lnSpc>
                <a:spcPct val="80000"/>
              </a:lnSpc>
              <a:buFont typeface="Wingdings" pitchFamily="2" charset="2"/>
              <a:buNone/>
            </a:pPr>
            <a:r>
              <a:rPr lang="en-US" sz="1800" b="1" kern="0" dirty="0"/>
              <a:t>Aspect</a:t>
            </a:r>
            <a:r>
              <a:rPr lang="en-US" sz="1800" kern="0" dirty="0"/>
              <a:t>: </a:t>
            </a:r>
            <a:r>
              <a:rPr lang="en-US" sz="1800" b="1" kern="0" dirty="0">
                <a:solidFill>
                  <a:srgbClr val="FF0000"/>
                </a:solidFill>
              </a:rPr>
              <a:t>voice quality</a:t>
            </a:r>
            <a:endParaRPr lang="en-US" sz="1800" kern="0" dirty="0"/>
          </a:p>
          <a:p>
            <a:pPr eaLnBrk="1" hangingPunct="1">
              <a:lnSpc>
                <a:spcPct val="80000"/>
              </a:lnSpc>
              <a:buFont typeface="Wingdings" pitchFamily="2" charset="2"/>
              <a:buNone/>
            </a:pPr>
            <a:r>
              <a:rPr lang="en-US" sz="1800" b="1" kern="0" dirty="0"/>
              <a:t>…</a:t>
            </a:r>
          </a:p>
          <a:p>
            <a:pPr algn="r" eaLnBrk="1" hangingPunct="1">
              <a:lnSpc>
                <a:spcPct val="80000"/>
              </a:lnSpc>
              <a:buFont typeface="Wingdings" pitchFamily="2" charset="2"/>
              <a:buNone/>
            </a:pPr>
            <a:r>
              <a:rPr lang="en-US" sz="1800" kern="0" dirty="0"/>
              <a:t>	</a:t>
            </a:r>
            <a:endParaRPr lang="en-US" sz="1600" b="1" i="1" kern="0" dirty="0"/>
          </a:p>
          <a:p>
            <a:pPr eaLnBrk="1" hangingPunct="1">
              <a:lnSpc>
                <a:spcPct val="80000"/>
              </a:lnSpc>
              <a:buFont typeface="Wingdings" pitchFamily="2" charset="2"/>
              <a:buNone/>
            </a:pPr>
            <a:endParaRPr lang="en-US" sz="1600" b="1" kern="0" dirty="0"/>
          </a:p>
        </p:txBody>
      </p:sp>
      <p:sp>
        <p:nvSpPr>
          <p:cNvPr id="4" name="Slide Number Placeholder 3"/>
          <p:cNvSpPr>
            <a:spLocks noGrp="1"/>
          </p:cNvSpPr>
          <p:nvPr>
            <p:ph type="sldNum" sz="quarter" idx="11"/>
          </p:nvPr>
        </p:nvSpPr>
        <p:spPr/>
        <p:txBody>
          <a:bodyPr/>
          <a:lstStyle/>
          <a:p>
            <a:pPr>
              <a:defRPr/>
            </a:pPr>
            <a:fld id="{09BF91C3-4DC8-4412-86BD-7EDA41606D7A}" type="slidenum">
              <a:rPr lang="en-US" altLang="en-US" smtClean="0"/>
              <a:pPr>
                <a:defRPr/>
              </a:pPr>
              <a:t>8</a:t>
            </a:fld>
            <a:endParaRPr lang="en-US" altLang="en-US"/>
          </a:p>
        </p:txBody>
      </p:sp>
      <p:sp>
        <p:nvSpPr>
          <p:cNvPr id="5" name="Footer Placeholder 4"/>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2623409883"/>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2477598" y="1045418"/>
            <a:ext cx="7236804" cy="5083882"/>
          </a:xfrm>
          <a:prstGeom prst="rect">
            <a:avLst/>
          </a:prstGeom>
        </p:spPr>
      </p:pic>
      <p:sp>
        <p:nvSpPr>
          <p:cNvPr id="2" name="Title 1"/>
          <p:cNvSpPr>
            <a:spLocks noGrp="1"/>
          </p:cNvSpPr>
          <p:nvPr>
            <p:ph type="title"/>
          </p:nvPr>
        </p:nvSpPr>
        <p:spPr/>
        <p:txBody>
          <a:bodyPr/>
          <a:lstStyle/>
          <a:p>
            <a:r>
              <a:rPr lang="en-US" dirty="0"/>
              <a:t>LTM architecture</a:t>
            </a:r>
            <a:br>
              <a:rPr lang="en-US" dirty="0"/>
            </a:br>
            <a:endParaRPr lang="en-US" sz="2400" dirty="0"/>
          </a:p>
        </p:txBody>
      </p:sp>
      <p:sp>
        <p:nvSpPr>
          <p:cNvPr id="4" name="Slide Number Placeholder 3"/>
          <p:cNvSpPr>
            <a:spLocks noGrp="1"/>
          </p:cNvSpPr>
          <p:nvPr>
            <p:ph type="sldNum" sz="quarter" idx="11"/>
          </p:nvPr>
        </p:nvSpPr>
        <p:spPr/>
        <p:txBody>
          <a:bodyPr/>
          <a:lstStyle/>
          <a:p>
            <a:pPr>
              <a:defRPr/>
            </a:pPr>
            <a:fld id="{09BF91C3-4DC8-4412-86BD-7EDA41606D7A}" type="slidenum">
              <a:rPr lang="en-US" altLang="en-US" smtClean="0"/>
              <a:pPr>
                <a:defRPr/>
              </a:pPr>
              <a:t>80</a:t>
            </a:fld>
            <a:endParaRPr lang="en-US" altLang="en-US"/>
          </a:p>
        </p:txBody>
      </p:sp>
      <p:sp>
        <p:nvSpPr>
          <p:cNvPr id="5" name="Footer Placeholder 4"/>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39296350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knowledge mining</a:t>
            </a:r>
            <a:br>
              <a:rPr lang="en-US" dirty="0"/>
            </a:br>
            <a:endParaRPr lang="en-US" sz="2400" dirty="0"/>
          </a:p>
        </p:txBody>
      </p:sp>
      <p:sp>
        <p:nvSpPr>
          <p:cNvPr id="3" name="Content Placeholder 2"/>
          <p:cNvSpPr>
            <a:spLocks noGrp="1"/>
          </p:cNvSpPr>
          <p:nvPr>
            <p:ph idx="1"/>
          </p:nvPr>
        </p:nvSpPr>
        <p:spPr>
          <a:xfrm>
            <a:off x="609600" y="1600201"/>
            <a:ext cx="10972800" cy="4530725"/>
          </a:xfrm>
        </p:spPr>
        <p:txBody>
          <a:bodyPr/>
          <a:lstStyle/>
          <a:p>
            <a:pPr marL="342900" lvl="1" indent="-342900">
              <a:buClr>
                <a:schemeClr val="accent1"/>
              </a:buClr>
              <a:buSzPct val="65000"/>
              <a:buFont typeface="Wingdings" pitchFamily="2" charset="2"/>
              <a:buChar char="n"/>
            </a:pPr>
            <a:r>
              <a:rPr lang="en-US" sz="2800" dirty="0"/>
              <a:t>Given a newly discovered topic:</a:t>
            </a:r>
          </a:p>
          <a:p>
            <a:pPr marL="0" lvl="1" indent="0">
              <a:buClr>
                <a:schemeClr val="accent1"/>
              </a:buClr>
              <a:buSzPct val="65000"/>
              <a:buNone/>
            </a:pPr>
            <a:r>
              <a:rPr lang="en-US" sz="2400" dirty="0">
                <a:solidFill>
                  <a:srgbClr val="00863D"/>
                </a:solidFill>
              </a:rPr>
              <a:t>	{</a:t>
            </a:r>
            <a:r>
              <a:rPr lang="en-US" sz="2400" i="1" dirty="0">
                <a:solidFill>
                  <a:srgbClr val="00863D"/>
                </a:solidFill>
              </a:rPr>
              <a:t>price</a:t>
            </a:r>
            <a:r>
              <a:rPr lang="en-US" sz="2400" dirty="0">
                <a:solidFill>
                  <a:srgbClr val="00863D"/>
                </a:solidFill>
              </a:rPr>
              <a:t>,</a:t>
            </a:r>
            <a:r>
              <a:rPr lang="en-US" sz="2400" dirty="0">
                <a:solidFill>
                  <a:srgbClr val="FF0000"/>
                </a:solidFill>
              </a:rPr>
              <a:t> </a:t>
            </a:r>
            <a:r>
              <a:rPr lang="en-US" sz="2400" i="1" dirty="0">
                <a:solidFill>
                  <a:srgbClr val="FF0000"/>
                </a:solidFill>
              </a:rPr>
              <a:t>book</a:t>
            </a:r>
            <a:r>
              <a:rPr lang="en-US" sz="2400" dirty="0">
                <a:solidFill>
                  <a:srgbClr val="00863D"/>
                </a:solidFill>
              </a:rPr>
              <a:t>, </a:t>
            </a:r>
            <a:r>
              <a:rPr lang="en-US" sz="2400" i="1" dirty="0">
                <a:solidFill>
                  <a:srgbClr val="00863D"/>
                </a:solidFill>
              </a:rPr>
              <a:t>cost</a:t>
            </a:r>
            <a:r>
              <a:rPr lang="en-US" sz="2400" dirty="0">
                <a:solidFill>
                  <a:srgbClr val="00863D"/>
                </a:solidFill>
              </a:rPr>
              <a:t>, </a:t>
            </a:r>
            <a:r>
              <a:rPr lang="en-US" sz="2400" i="1" dirty="0">
                <a:solidFill>
                  <a:srgbClr val="FF0000"/>
                </a:solidFill>
              </a:rPr>
              <a:t>seller</a:t>
            </a:r>
            <a:r>
              <a:rPr lang="en-US" sz="2400" i="1" dirty="0">
                <a:solidFill>
                  <a:srgbClr val="00863D"/>
                </a:solidFill>
              </a:rPr>
              <a:t>, money</a:t>
            </a:r>
            <a:r>
              <a:rPr lang="en-US" sz="2400" dirty="0">
                <a:solidFill>
                  <a:srgbClr val="00863D"/>
                </a:solidFill>
              </a:rPr>
              <a:t>}</a:t>
            </a:r>
            <a:endParaRPr lang="en-US" sz="2800" dirty="0"/>
          </a:p>
          <a:p>
            <a:pPr lvl="1"/>
            <a:r>
              <a:rPr lang="en-US" sz="2400" dirty="0"/>
              <a:t>We find 3 matching topics from topic base </a:t>
            </a:r>
            <a:r>
              <a:rPr lang="en-US" sz="2400" i="1" dirty="0"/>
              <a:t>S</a:t>
            </a:r>
          </a:p>
          <a:p>
            <a:pPr lvl="2">
              <a:spcBef>
                <a:spcPts val="600"/>
              </a:spcBef>
            </a:pPr>
            <a:r>
              <a:rPr lang="en-US" sz="2400" dirty="0">
                <a:solidFill>
                  <a:srgbClr val="00863D"/>
                </a:solidFill>
              </a:rPr>
              <a:t>Domain 1: {</a:t>
            </a:r>
            <a:r>
              <a:rPr lang="en-US" sz="2400" i="1" dirty="0">
                <a:solidFill>
                  <a:srgbClr val="00863D"/>
                </a:solidFill>
              </a:rPr>
              <a:t>price</a:t>
            </a:r>
            <a:r>
              <a:rPr lang="en-US" sz="2400" dirty="0">
                <a:solidFill>
                  <a:srgbClr val="00863D"/>
                </a:solidFill>
              </a:rPr>
              <a:t>,</a:t>
            </a:r>
            <a:r>
              <a:rPr lang="en-US" sz="2400" dirty="0">
                <a:solidFill>
                  <a:srgbClr val="FF0000"/>
                </a:solidFill>
              </a:rPr>
              <a:t> </a:t>
            </a:r>
            <a:r>
              <a:rPr lang="en-US" sz="2400" i="1" dirty="0">
                <a:solidFill>
                  <a:srgbClr val="FF0000"/>
                </a:solidFill>
              </a:rPr>
              <a:t>color</a:t>
            </a:r>
            <a:r>
              <a:rPr lang="en-US" sz="2400" dirty="0">
                <a:solidFill>
                  <a:srgbClr val="00863D"/>
                </a:solidFill>
              </a:rPr>
              <a:t>, </a:t>
            </a:r>
            <a:r>
              <a:rPr lang="en-US" sz="2400" i="1" dirty="0">
                <a:solidFill>
                  <a:srgbClr val="00863D"/>
                </a:solidFill>
              </a:rPr>
              <a:t>cost</a:t>
            </a:r>
            <a:r>
              <a:rPr lang="en-US" sz="2400" dirty="0">
                <a:solidFill>
                  <a:srgbClr val="00863D"/>
                </a:solidFill>
              </a:rPr>
              <a:t>, </a:t>
            </a:r>
            <a:r>
              <a:rPr lang="en-US" sz="2400" i="1" dirty="0">
                <a:solidFill>
                  <a:srgbClr val="FF0000"/>
                </a:solidFill>
              </a:rPr>
              <a:t>life, picture</a:t>
            </a:r>
            <a:r>
              <a:rPr lang="en-US" sz="2400" dirty="0">
                <a:solidFill>
                  <a:srgbClr val="00863D"/>
                </a:solidFill>
              </a:rPr>
              <a:t>}</a:t>
            </a:r>
          </a:p>
          <a:p>
            <a:pPr lvl="2">
              <a:spcBef>
                <a:spcPts val="0"/>
              </a:spcBef>
            </a:pPr>
            <a:r>
              <a:rPr lang="en-US" sz="2400" dirty="0">
                <a:solidFill>
                  <a:srgbClr val="00863D"/>
                </a:solidFill>
              </a:rPr>
              <a:t>Domain 2: {</a:t>
            </a:r>
            <a:r>
              <a:rPr lang="en-US" sz="2400" i="1" dirty="0">
                <a:solidFill>
                  <a:srgbClr val="00863D"/>
                </a:solidFill>
              </a:rPr>
              <a:t>cost</a:t>
            </a:r>
            <a:r>
              <a:rPr lang="en-US" sz="2400" dirty="0">
                <a:solidFill>
                  <a:srgbClr val="00863D"/>
                </a:solidFill>
              </a:rPr>
              <a:t>, </a:t>
            </a:r>
            <a:r>
              <a:rPr lang="en-US" sz="2400" i="1" dirty="0">
                <a:solidFill>
                  <a:srgbClr val="FF0000"/>
                </a:solidFill>
              </a:rPr>
              <a:t>screen</a:t>
            </a:r>
            <a:r>
              <a:rPr lang="en-US" sz="2400" dirty="0">
                <a:solidFill>
                  <a:srgbClr val="00863D"/>
                </a:solidFill>
              </a:rPr>
              <a:t>, </a:t>
            </a:r>
            <a:r>
              <a:rPr lang="en-US" sz="2400" i="1" dirty="0">
                <a:solidFill>
                  <a:srgbClr val="00863D"/>
                </a:solidFill>
              </a:rPr>
              <a:t>price, expensive, </a:t>
            </a:r>
            <a:r>
              <a:rPr lang="en-US" sz="2400" i="1" dirty="0">
                <a:solidFill>
                  <a:srgbClr val="FF0000"/>
                </a:solidFill>
              </a:rPr>
              <a:t>voice</a:t>
            </a:r>
            <a:r>
              <a:rPr lang="en-US" sz="2400" dirty="0">
                <a:solidFill>
                  <a:srgbClr val="00863D"/>
                </a:solidFill>
              </a:rPr>
              <a:t>}</a:t>
            </a:r>
          </a:p>
          <a:p>
            <a:pPr lvl="2">
              <a:spcBef>
                <a:spcPts val="0"/>
              </a:spcBef>
            </a:pPr>
            <a:r>
              <a:rPr lang="en-US" sz="2400" dirty="0">
                <a:solidFill>
                  <a:srgbClr val="00863D"/>
                </a:solidFill>
              </a:rPr>
              <a:t>Domain 3: {</a:t>
            </a:r>
            <a:r>
              <a:rPr lang="en-US" sz="2400" i="1" dirty="0">
                <a:solidFill>
                  <a:srgbClr val="00863D"/>
                </a:solidFill>
              </a:rPr>
              <a:t>price</a:t>
            </a:r>
            <a:r>
              <a:rPr lang="en-US" sz="2400" dirty="0">
                <a:solidFill>
                  <a:srgbClr val="00863D"/>
                </a:solidFill>
              </a:rPr>
              <a:t>, </a:t>
            </a:r>
            <a:r>
              <a:rPr lang="en-US" sz="2400" i="1" dirty="0">
                <a:solidFill>
                  <a:srgbClr val="00863D"/>
                </a:solidFill>
              </a:rPr>
              <a:t>money</a:t>
            </a:r>
            <a:r>
              <a:rPr lang="en-US" sz="2400" dirty="0">
                <a:solidFill>
                  <a:srgbClr val="00863D"/>
                </a:solidFill>
              </a:rPr>
              <a:t>, </a:t>
            </a:r>
            <a:r>
              <a:rPr lang="en-US" sz="2400" i="1" dirty="0">
                <a:solidFill>
                  <a:srgbClr val="FF0000"/>
                </a:solidFill>
              </a:rPr>
              <a:t>customer, </a:t>
            </a:r>
            <a:r>
              <a:rPr lang="en-US" sz="2400" i="1" dirty="0">
                <a:solidFill>
                  <a:srgbClr val="00863D"/>
                </a:solidFill>
              </a:rPr>
              <a:t>expensive</a:t>
            </a:r>
            <a:r>
              <a:rPr lang="en-US" sz="2400" dirty="0">
                <a:solidFill>
                  <a:srgbClr val="00863D"/>
                </a:solidFill>
              </a:rPr>
              <a:t>}</a:t>
            </a:r>
          </a:p>
          <a:p>
            <a:pPr>
              <a:spcBef>
                <a:spcPts val="1200"/>
              </a:spcBef>
            </a:pPr>
            <a:r>
              <a:rPr lang="en-US" sz="2800" dirty="0"/>
              <a:t>If we require words to appear in at least two domains, we get two must-links (knowledge):</a:t>
            </a:r>
          </a:p>
          <a:p>
            <a:pPr lvl="1"/>
            <a:r>
              <a:rPr lang="en-US" sz="2400" dirty="0">
                <a:solidFill>
                  <a:srgbClr val="0000FF"/>
                </a:solidFill>
              </a:rPr>
              <a:t>{</a:t>
            </a:r>
            <a:r>
              <a:rPr lang="en-US" sz="2400" i="1" dirty="0">
                <a:solidFill>
                  <a:srgbClr val="0000FF"/>
                </a:solidFill>
              </a:rPr>
              <a:t>price</a:t>
            </a:r>
            <a:r>
              <a:rPr lang="en-US" sz="2400" dirty="0">
                <a:solidFill>
                  <a:srgbClr val="0000FF"/>
                </a:solidFill>
              </a:rPr>
              <a:t>, </a:t>
            </a:r>
            <a:r>
              <a:rPr lang="en-US" sz="2400" i="1" dirty="0">
                <a:solidFill>
                  <a:srgbClr val="0000FF"/>
                </a:solidFill>
              </a:rPr>
              <a:t>cost</a:t>
            </a:r>
            <a:r>
              <a:rPr lang="en-US" sz="2400" dirty="0">
                <a:solidFill>
                  <a:srgbClr val="0000FF"/>
                </a:solidFill>
              </a:rPr>
              <a:t>} </a:t>
            </a:r>
            <a:r>
              <a:rPr lang="en-US" sz="2400" dirty="0"/>
              <a:t>and </a:t>
            </a:r>
            <a:r>
              <a:rPr lang="en-US" sz="2400" dirty="0">
                <a:solidFill>
                  <a:srgbClr val="0000FF"/>
                </a:solidFill>
              </a:rPr>
              <a:t>{</a:t>
            </a:r>
            <a:r>
              <a:rPr lang="en-US" sz="2400" i="1" dirty="0">
                <a:solidFill>
                  <a:srgbClr val="0000FF"/>
                </a:solidFill>
              </a:rPr>
              <a:t>price</a:t>
            </a:r>
            <a:r>
              <a:rPr lang="en-US" sz="2400" dirty="0">
                <a:solidFill>
                  <a:srgbClr val="0000FF"/>
                </a:solidFill>
              </a:rPr>
              <a:t>, </a:t>
            </a:r>
            <a:r>
              <a:rPr lang="en-US" sz="2400" i="1" dirty="0">
                <a:solidFill>
                  <a:srgbClr val="0000FF"/>
                </a:solidFill>
              </a:rPr>
              <a:t>expensive</a:t>
            </a:r>
            <a:r>
              <a:rPr lang="en-US" sz="2400" dirty="0">
                <a:solidFill>
                  <a:srgbClr val="0000FF"/>
                </a:solidFill>
              </a:rPr>
              <a:t>}.</a:t>
            </a:r>
          </a:p>
          <a:p>
            <a:pPr lvl="1"/>
            <a:r>
              <a:rPr lang="en-US" sz="2400" dirty="0"/>
              <a:t>Each set is likely to belong to the same aspect/topic. </a:t>
            </a:r>
          </a:p>
          <a:p>
            <a:endParaRPr lang="en-US" dirty="0"/>
          </a:p>
        </p:txBody>
      </p:sp>
      <p:sp>
        <p:nvSpPr>
          <p:cNvPr id="4" name="Slide Number Placeholder 3"/>
          <p:cNvSpPr>
            <a:spLocks noGrp="1"/>
          </p:cNvSpPr>
          <p:nvPr>
            <p:ph type="sldNum" sz="quarter" idx="11"/>
          </p:nvPr>
        </p:nvSpPr>
        <p:spPr/>
        <p:txBody>
          <a:bodyPr/>
          <a:lstStyle/>
          <a:p>
            <a:pPr>
              <a:defRPr/>
            </a:pPr>
            <a:fld id="{09BF91C3-4DC8-4412-86BD-7EDA41606D7A}" type="slidenum">
              <a:rPr lang="en-US" altLang="en-US" smtClean="0"/>
              <a:pPr>
                <a:defRPr/>
              </a:pPr>
              <a:t>81</a:t>
            </a:fld>
            <a:endParaRPr lang="en-US" altLang="en-US"/>
          </a:p>
        </p:txBody>
      </p:sp>
      <p:sp>
        <p:nvSpPr>
          <p:cNvPr id="5" name="Footer Placeholder 4"/>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13853059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inference: Gibbs Sampling </a:t>
            </a:r>
          </a:p>
        </p:txBody>
      </p:sp>
      <p:sp>
        <p:nvSpPr>
          <p:cNvPr id="3" name="Content Placeholder 2"/>
          <p:cNvSpPr>
            <a:spLocks noGrp="1"/>
          </p:cNvSpPr>
          <p:nvPr>
            <p:ph idx="1"/>
          </p:nvPr>
        </p:nvSpPr>
        <p:spPr>
          <a:xfrm>
            <a:off x="609600" y="1526568"/>
            <a:ext cx="10887000" cy="4530725"/>
          </a:xfrm>
        </p:spPr>
        <p:txBody>
          <a:bodyPr/>
          <a:lstStyle/>
          <a:p>
            <a:r>
              <a:rPr lang="en-US" sz="2800" dirty="0">
                <a:solidFill>
                  <a:srgbClr val="0000FF"/>
                </a:solidFill>
              </a:rPr>
              <a:t>How to use the </a:t>
            </a:r>
            <a:r>
              <a:rPr lang="en-US" sz="2800" i="1" dirty="0">
                <a:solidFill>
                  <a:srgbClr val="0000FF"/>
                </a:solidFill>
              </a:rPr>
              <a:t>must-links </a:t>
            </a:r>
            <a:r>
              <a:rPr lang="en-US" sz="2800" dirty="0">
                <a:solidFill>
                  <a:srgbClr val="0000FF"/>
                </a:solidFill>
              </a:rPr>
              <a:t>knowledge?</a:t>
            </a:r>
          </a:p>
          <a:p>
            <a:pPr lvl="1"/>
            <a:r>
              <a:rPr lang="en-US" sz="2400" dirty="0"/>
              <a:t>e.g., {</a:t>
            </a:r>
            <a:r>
              <a:rPr lang="en-US" sz="2400" i="1" dirty="0"/>
              <a:t>price</a:t>
            </a:r>
            <a:r>
              <a:rPr lang="en-US" sz="2400" dirty="0"/>
              <a:t>, </a:t>
            </a:r>
            <a:r>
              <a:rPr lang="en-US" sz="2400" i="1" dirty="0"/>
              <a:t>cost</a:t>
            </a:r>
            <a:r>
              <a:rPr lang="en-US" sz="2400" dirty="0"/>
              <a:t>} &amp; {</a:t>
            </a:r>
            <a:r>
              <a:rPr lang="en-US" sz="2400" i="1" dirty="0"/>
              <a:t>price</a:t>
            </a:r>
            <a:r>
              <a:rPr lang="en-US" sz="2400" dirty="0"/>
              <a:t>, </a:t>
            </a:r>
            <a:r>
              <a:rPr lang="en-US" sz="2400" i="1" dirty="0"/>
              <a:t>expensive</a:t>
            </a:r>
            <a:r>
              <a:rPr lang="en-US" sz="2400" dirty="0"/>
              <a:t>}</a:t>
            </a:r>
          </a:p>
          <a:p>
            <a:pPr lvl="1"/>
            <a:r>
              <a:rPr lang="en-US" sz="2400" dirty="0"/>
              <a:t>How to know they are applicable?</a:t>
            </a:r>
          </a:p>
          <a:p>
            <a:pPr>
              <a:spcBef>
                <a:spcPts val="1200"/>
              </a:spcBef>
              <a:spcAft>
                <a:spcPts val="0"/>
              </a:spcAft>
            </a:pPr>
            <a:r>
              <a:rPr lang="en-US" sz="2800" dirty="0"/>
              <a:t>Graphical model: same as LDA, but different inference</a:t>
            </a:r>
          </a:p>
          <a:p>
            <a:pPr lvl="1"/>
            <a:r>
              <a:rPr lang="en-US" sz="2400" dirty="0">
                <a:solidFill>
                  <a:srgbClr val="FF0000"/>
                </a:solidFill>
              </a:rPr>
              <a:t>Generalized </a:t>
            </a:r>
            <a:r>
              <a:rPr lang="en-US" sz="2400" dirty="0" err="1">
                <a:solidFill>
                  <a:srgbClr val="FF0000"/>
                </a:solidFill>
              </a:rPr>
              <a:t>Pólya</a:t>
            </a:r>
            <a:r>
              <a:rPr lang="en-US" sz="2400" dirty="0">
                <a:solidFill>
                  <a:srgbClr val="FF0000"/>
                </a:solidFill>
              </a:rPr>
              <a:t> Urn Model </a:t>
            </a:r>
            <a:r>
              <a:rPr lang="en-US" sz="2400" dirty="0"/>
              <a:t>(GPU)</a:t>
            </a:r>
          </a:p>
          <a:p>
            <a:r>
              <a:rPr lang="en-US" sz="2800" dirty="0">
                <a:solidFill>
                  <a:srgbClr val="FF0000"/>
                </a:solidFill>
              </a:rPr>
              <a:t>Idea</a:t>
            </a:r>
            <a:r>
              <a:rPr lang="en-US" sz="2800" dirty="0"/>
              <a:t>: When assigning a topic </a:t>
            </a:r>
            <a:r>
              <a:rPr lang="en-US" sz="2800" i="1" dirty="0"/>
              <a:t>t </a:t>
            </a:r>
            <a:r>
              <a:rPr lang="en-US" sz="2800" dirty="0"/>
              <a:t>to a word </a:t>
            </a:r>
            <a:r>
              <a:rPr lang="en-US" sz="2800" i="1" dirty="0"/>
              <a:t>w</a:t>
            </a:r>
            <a:r>
              <a:rPr lang="en-US" sz="2800" dirty="0"/>
              <a:t>, also assign </a:t>
            </a:r>
            <a:r>
              <a:rPr lang="en-US" sz="2800" i="1" dirty="0">
                <a:solidFill>
                  <a:srgbClr val="3333FF"/>
                </a:solidFill>
              </a:rPr>
              <a:t>a fraction of t </a:t>
            </a:r>
            <a:r>
              <a:rPr lang="en-US" sz="2800" dirty="0"/>
              <a:t>to words in must-links sharing with </a:t>
            </a:r>
            <a:r>
              <a:rPr lang="en-US" sz="2800" i="1" dirty="0"/>
              <a:t>w</a:t>
            </a:r>
            <a:r>
              <a:rPr lang="en-US" sz="2800" dirty="0"/>
              <a:t>. </a:t>
            </a:r>
          </a:p>
          <a:p>
            <a:endParaRPr lang="en-US" sz="3200" dirty="0">
              <a:solidFill>
                <a:srgbClr val="FF0000"/>
              </a:solidFill>
            </a:endParaRPr>
          </a:p>
          <a:p>
            <a:pPr lvl="1"/>
            <a:endParaRPr lang="en-US" dirty="0"/>
          </a:p>
        </p:txBody>
      </p:sp>
      <p:pic>
        <p:nvPicPr>
          <p:cNvPr id="7" name="Picture 6"/>
          <p:cNvPicPr>
            <a:picLocks noChangeAspect="1"/>
          </p:cNvPicPr>
          <p:nvPr/>
        </p:nvPicPr>
        <p:blipFill>
          <a:blip r:embed="rId2"/>
          <a:stretch>
            <a:fillRect/>
          </a:stretch>
        </p:blipFill>
        <p:spPr>
          <a:xfrm>
            <a:off x="9768408" y="1437620"/>
            <a:ext cx="1961565" cy="2393018"/>
          </a:xfrm>
          <a:prstGeom prst="rect">
            <a:avLst/>
          </a:prstGeom>
        </p:spPr>
      </p:pic>
      <p:sp>
        <p:nvSpPr>
          <p:cNvPr id="4" name="Slide Number Placeholder 3"/>
          <p:cNvSpPr>
            <a:spLocks noGrp="1"/>
          </p:cNvSpPr>
          <p:nvPr>
            <p:ph type="sldNum" sz="quarter" idx="11"/>
          </p:nvPr>
        </p:nvSpPr>
        <p:spPr/>
        <p:txBody>
          <a:bodyPr/>
          <a:lstStyle/>
          <a:p>
            <a:pPr>
              <a:defRPr/>
            </a:pPr>
            <a:fld id="{09BF91C3-4DC8-4412-86BD-7EDA41606D7A}" type="slidenum">
              <a:rPr lang="en-US" altLang="en-US" smtClean="0"/>
              <a:pPr>
                <a:defRPr/>
              </a:pPr>
              <a:t>82</a:t>
            </a:fld>
            <a:endParaRPr lang="en-US" altLang="en-US"/>
          </a:p>
        </p:txBody>
      </p:sp>
      <p:pic>
        <p:nvPicPr>
          <p:cNvPr id="8" name="Picture 7"/>
          <p:cNvPicPr>
            <a:picLocks noChangeAspect="1"/>
          </p:cNvPicPr>
          <p:nvPr/>
        </p:nvPicPr>
        <p:blipFill>
          <a:blip r:embed="rId3"/>
          <a:stretch>
            <a:fillRect/>
          </a:stretch>
        </p:blipFill>
        <p:spPr>
          <a:xfrm>
            <a:off x="2783632" y="4867316"/>
            <a:ext cx="6093701" cy="1278925"/>
          </a:xfrm>
          <a:prstGeom prst="rect">
            <a:avLst/>
          </a:prstGeom>
        </p:spPr>
      </p:pic>
      <p:sp>
        <p:nvSpPr>
          <p:cNvPr id="5" name="Footer Placeholder 4"/>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33359793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a:t>
            </a:r>
            <a:r>
              <a:rPr lang="en-US" dirty="0" err="1"/>
              <a:t>Pólya</a:t>
            </a:r>
            <a:r>
              <a:rPr lang="en-US" dirty="0"/>
              <a:t> Urn Model (SPU</a:t>
            </a:r>
            <a:r>
              <a:rPr lang="en-US" dirty="0" smtClean="0"/>
              <a:t>) </a:t>
            </a:r>
            <a:endParaRPr lang="en-US" dirty="0"/>
          </a:p>
        </p:txBody>
      </p:sp>
      <p:sp>
        <p:nvSpPr>
          <p:cNvPr id="4" name="Slide Number Placeholder 3"/>
          <p:cNvSpPr>
            <a:spLocks noGrp="1"/>
          </p:cNvSpPr>
          <p:nvPr>
            <p:ph type="sldNum" sz="quarter" idx="11"/>
          </p:nvPr>
        </p:nvSpPr>
        <p:spPr/>
        <p:txBody>
          <a:bodyPr/>
          <a:lstStyle/>
          <a:p>
            <a:pPr>
              <a:defRPr/>
            </a:pPr>
            <a:fld id="{09BF91C3-4DC8-4412-86BD-7EDA41606D7A}" type="slidenum">
              <a:rPr lang="en-US" altLang="en-US" smtClean="0"/>
              <a:pPr>
                <a:defRPr/>
              </a:pPr>
              <a:t>83</a:t>
            </a:fld>
            <a:endParaRPr lang="en-US" altLang="en-US"/>
          </a:p>
        </p:txBody>
      </p:sp>
      <p:pic>
        <p:nvPicPr>
          <p:cNvPr id="8" name="Picture 2" descr="http://www.clker.com/cliparts/9/a/b/6/1197097102657167347johnny_automatic_Greek_amphora_2.svg.h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1865" y="2223864"/>
            <a:ext cx="2466637" cy="3581400"/>
          </a:xfrm>
          <a:prstGeom prst="rect">
            <a:avLst/>
          </a:prstGeom>
          <a:noFill/>
          <a:extLst>
            <a:ext uri="{909E8E84-426E-40dd-AFC4-6F175D3DCCD1}">
              <a14:hiddenFill xmlns="" xmlns:a14="http://schemas.microsoft.com/office/drawing/2010/main">
                <a:solidFill>
                  <a:srgbClr val="FFFFFF"/>
                </a:solidFill>
              </a14:hiddenFill>
            </a:ext>
          </a:extLst>
        </p:spPr>
      </p:pic>
      <p:sp>
        <p:nvSpPr>
          <p:cNvPr id="3" name="Footer Placeholder 2"/>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71423825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a:t>
            </a:r>
            <a:r>
              <a:rPr lang="en-US" dirty="0" err="1"/>
              <a:t>Pólya</a:t>
            </a:r>
            <a:r>
              <a:rPr lang="en-US" dirty="0"/>
              <a:t> Urn Model (SPU</a:t>
            </a:r>
            <a:r>
              <a:rPr lang="en-US" dirty="0" smtClean="0"/>
              <a:t>) </a:t>
            </a:r>
            <a:endParaRPr lang="en-US" dirty="0"/>
          </a:p>
        </p:txBody>
      </p:sp>
      <p:sp>
        <p:nvSpPr>
          <p:cNvPr id="4" name="Slide Number Placeholder 3"/>
          <p:cNvSpPr>
            <a:spLocks noGrp="1"/>
          </p:cNvSpPr>
          <p:nvPr>
            <p:ph type="sldNum" sz="quarter" idx="11"/>
          </p:nvPr>
        </p:nvSpPr>
        <p:spPr/>
        <p:txBody>
          <a:bodyPr/>
          <a:lstStyle/>
          <a:p>
            <a:pPr>
              <a:defRPr/>
            </a:pPr>
            <a:fld id="{09BF91C3-4DC8-4412-86BD-7EDA41606D7A}" type="slidenum">
              <a:rPr lang="en-US" altLang="en-US" smtClean="0"/>
              <a:pPr>
                <a:defRPr/>
              </a:pPr>
              <a:t>84</a:t>
            </a:fld>
            <a:endParaRPr lang="en-US" altLang="en-US"/>
          </a:p>
        </p:txBody>
      </p:sp>
      <p:grpSp>
        <p:nvGrpSpPr>
          <p:cNvPr id="7" name="Group 6"/>
          <p:cNvGrpSpPr/>
          <p:nvPr/>
        </p:nvGrpSpPr>
        <p:grpSpPr>
          <a:xfrm>
            <a:off x="4870704" y="2223864"/>
            <a:ext cx="2466637" cy="3581400"/>
            <a:chOff x="3679135" y="2667000"/>
            <a:chExt cx="1732873" cy="2753033"/>
          </a:xfrm>
        </p:grpSpPr>
        <p:grpSp>
          <p:nvGrpSpPr>
            <p:cNvPr id="9" name="Group 8"/>
            <p:cNvGrpSpPr/>
            <p:nvPr/>
          </p:nvGrpSpPr>
          <p:grpSpPr>
            <a:xfrm>
              <a:off x="3679135" y="2667000"/>
              <a:ext cx="1732873" cy="2753033"/>
              <a:chOff x="3679135" y="2667000"/>
              <a:chExt cx="1732873" cy="2753033"/>
            </a:xfrm>
          </p:grpSpPr>
          <p:pic>
            <p:nvPicPr>
              <p:cNvPr id="15" name="Picture 2" descr="http://www.clker.com/cliparts/9/a/b/6/1197097102657167347johnny_automatic_Greek_amphora_2.svg.h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9135" y="2667000"/>
                <a:ext cx="1732873" cy="2753033"/>
              </a:xfrm>
              <a:prstGeom prst="rect">
                <a:avLst/>
              </a:prstGeom>
              <a:noFill/>
              <a:extLst>
                <a:ext uri="{909E8E84-426E-40dd-AFC4-6F175D3DCCD1}">
                  <a14:hiddenFill xmlns="" xmlns:a14="http://schemas.microsoft.com/office/drawing/2010/main">
                    <a:solidFill>
                      <a:srgbClr val="FFFFFF"/>
                    </a:solidFill>
                  </a14:hiddenFill>
                </a:ext>
              </a:extLst>
            </p:spPr>
          </p:pic>
          <p:sp>
            <p:nvSpPr>
              <p:cNvPr id="16" name="Oval 15"/>
              <p:cNvSpPr/>
              <p:nvPr/>
            </p:nvSpPr>
            <p:spPr>
              <a:xfrm>
                <a:off x="5105400" y="4181666"/>
                <a:ext cx="114299" cy="15240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427367" y="4918789"/>
                <a:ext cx="114299" cy="15240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4096526" y="4699518"/>
                <a:ext cx="114299" cy="15240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4872902" y="4525346"/>
                <a:ext cx="114299" cy="15240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872902" y="4055703"/>
                <a:ext cx="114299"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867927" y="4043516"/>
                <a:ext cx="114299"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654794" y="4363614"/>
                <a:ext cx="114299"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4668024" y="4732174"/>
                <a:ext cx="114299" cy="1524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Oval 9"/>
            <p:cNvSpPr/>
            <p:nvPr/>
          </p:nvSpPr>
          <p:spPr>
            <a:xfrm>
              <a:off x="4240361" y="3979503"/>
              <a:ext cx="114299" cy="15240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553725" y="3919105"/>
              <a:ext cx="114299" cy="15240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240361" y="4334066"/>
              <a:ext cx="114299"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925076" y="4363614"/>
              <a:ext cx="114299" cy="15240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382665" y="4592214"/>
              <a:ext cx="114299" cy="15240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Footer Placeholder 2"/>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208614849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a:t>
            </a:r>
            <a:r>
              <a:rPr lang="en-US" dirty="0" err="1"/>
              <a:t>Pólya</a:t>
            </a:r>
            <a:r>
              <a:rPr lang="en-US" dirty="0"/>
              <a:t> Urn Model (SPU</a:t>
            </a:r>
            <a:r>
              <a:rPr lang="en-US" dirty="0" smtClean="0"/>
              <a:t>) </a:t>
            </a:r>
            <a:endParaRPr lang="en-US" dirty="0"/>
          </a:p>
        </p:txBody>
      </p:sp>
      <p:sp>
        <p:nvSpPr>
          <p:cNvPr id="4" name="Slide Number Placeholder 3"/>
          <p:cNvSpPr>
            <a:spLocks noGrp="1"/>
          </p:cNvSpPr>
          <p:nvPr>
            <p:ph type="sldNum" sz="quarter" idx="11"/>
          </p:nvPr>
        </p:nvSpPr>
        <p:spPr/>
        <p:txBody>
          <a:bodyPr/>
          <a:lstStyle/>
          <a:p>
            <a:pPr>
              <a:defRPr/>
            </a:pPr>
            <a:fld id="{09BF91C3-4DC8-4412-86BD-7EDA41606D7A}" type="slidenum">
              <a:rPr lang="en-US" altLang="en-US" smtClean="0"/>
              <a:pPr>
                <a:defRPr/>
              </a:pPr>
              <a:t>85</a:t>
            </a:fld>
            <a:endParaRPr lang="en-US" altLang="en-US"/>
          </a:p>
        </p:txBody>
      </p:sp>
      <p:sp>
        <p:nvSpPr>
          <p:cNvPr id="24" name="Bent Arrow 23"/>
          <p:cNvSpPr/>
          <p:nvPr/>
        </p:nvSpPr>
        <p:spPr>
          <a:xfrm>
            <a:off x="6030429" y="1258652"/>
            <a:ext cx="713793" cy="8382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p:cNvSpPr/>
          <p:nvPr/>
        </p:nvSpPr>
        <p:spPr>
          <a:xfrm>
            <a:off x="6962437" y="1182452"/>
            <a:ext cx="381000" cy="4953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p:nvGrpSpPr>
        <p:grpSpPr>
          <a:xfrm>
            <a:off x="4870704" y="2223864"/>
            <a:ext cx="2466637" cy="3581400"/>
            <a:chOff x="3679135" y="2667000"/>
            <a:chExt cx="1732873" cy="2753033"/>
          </a:xfrm>
        </p:grpSpPr>
        <p:grpSp>
          <p:nvGrpSpPr>
            <p:cNvPr id="27" name="Group 26"/>
            <p:cNvGrpSpPr/>
            <p:nvPr/>
          </p:nvGrpSpPr>
          <p:grpSpPr>
            <a:xfrm>
              <a:off x="3679135" y="2667000"/>
              <a:ext cx="1732873" cy="2753033"/>
              <a:chOff x="3679135" y="2667000"/>
              <a:chExt cx="1732873" cy="2753033"/>
            </a:xfrm>
          </p:grpSpPr>
          <p:pic>
            <p:nvPicPr>
              <p:cNvPr id="33" name="Picture 2" descr="http://www.clker.com/cliparts/9/a/b/6/1197097102657167347johnny_automatic_Greek_amphora_2.svg.h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9135" y="2667000"/>
                <a:ext cx="1732873" cy="2753033"/>
              </a:xfrm>
              <a:prstGeom prst="rect">
                <a:avLst/>
              </a:prstGeom>
              <a:noFill/>
              <a:extLst>
                <a:ext uri="{909E8E84-426E-40dd-AFC4-6F175D3DCCD1}">
                  <a14:hiddenFill xmlns="" xmlns:a14="http://schemas.microsoft.com/office/drawing/2010/main">
                    <a:solidFill>
                      <a:srgbClr val="FFFFFF"/>
                    </a:solidFill>
                  </a14:hiddenFill>
                </a:ext>
              </a:extLst>
            </p:spPr>
          </p:pic>
          <p:sp>
            <p:nvSpPr>
              <p:cNvPr id="34" name="Oval 33"/>
              <p:cNvSpPr/>
              <p:nvPr/>
            </p:nvSpPr>
            <p:spPr>
              <a:xfrm>
                <a:off x="5105400" y="4181666"/>
                <a:ext cx="114299" cy="15240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427367" y="4918789"/>
                <a:ext cx="114299" cy="15240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4096526" y="4699518"/>
                <a:ext cx="114299" cy="15240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872902" y="4525346"/>
                <a:ext cx="114299" cy="15240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4872902" y="4055703"/>
                <a:ext cx="114299"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4654794" y="4363614"/>
                <a:ext cx="114299"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668024" y="4732174"/>
                <a:ext cx="114299" cy="1524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Oval 27"/>
            <p:cNvSpPr/>
            <p:nvPr/>
          </p:nvSpPr>
          <p:spPr>
            <a:xfrm>
              <a:off x="4240361" y="3979503"/>
              <a:ext cx="114299" cy="15240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4553725" y="3919105"/>
              <a:ext cx="114299" cy="15240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240361" y="4334066"/>
              <a:ext cx="114299"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925076" y="4363614"/>
              <a:ext cx="114299" cy="15240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382665" y="4592214"/>
              <a:ext cx="114299" cy="15240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Footer Placeholder 2"/>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128559226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a:t>
            </a:r>
            <a:r>
              <a:rPr lang="en-US" dirty="0" err="1"/>
              <a:t>Pólya</a:t>
            </a:r>
            <a:r>
              <a:rPr lang="en-US" dirty="0"/>
              <a:t> Urn Model (SPU</a:t>
            </a:r>
            <a:r>
              <a:rPr lang="en-US" dirty="0" smtClean="0"/>
              <a:t>) </a:t>
            </a:r>
            <a:endParaRPr lang="en-US" dirty="0"/>
          </a:p>
        </p:txBody>
      </p:sp>
      <p:sp>
        <p:nvSpPr>
          <p:cNvPr id="4" name="Slide Number Placeholder 3"/>
          <p:cNvSpPr>
            <a:spLocks noGrp="1"/>
          </p:cNvSpPr>
          <p:nvPr>
            <p:ph type="sldNum" sz="quarter" idx="11"/>
          </p:nvPr>
        </p:nvSpPr>
        <p:spPr/>
        <p:txBody>
          <a:bodyPr/>
          <a:lstStyle/>
          <a:p>
            <a:pPr>
              <a:defRPr/>
            </a:pPr>
            <a:fld id="{09BF91C3-4DC8-4412-86BD-7EDA41606D7A}" type="slidenum">
              <a:rPr lang="en-US" altLang="en-US" smtClean="0"/>
              <a:pPr>
                <a:defRPr/>
              </a:pPr>
              <a:t>86</a:t>
            </a:fld>
            <a:endParaRPr lang="en-US" altLang="en-US"/>
          </a:p>
        </p:txBody>
      </p:sp>
      <p:grpSp>
        <p:nvGrpSpPr>
          <p:cNvPr id="26" name="Group 25"/>
          <p:cNvGrpSpPr/>
          <p:nvPr/>
        </p:nvGrpSpPr>
        <p:grpSpPr>
          <a:xfrm>
            <a:off x="4870704" y="2223864"/>
            <a:ext cx="2466637" cy="3581400"/>
            <a:chOff x="3679135" y="2667000"/>
            <a:chExt cx="1732873" cy="2753033"/>
          </a:xfrm>
        </p:grpSpPr>
        <p:grpSp>
          <p:nvGrpSpPr>
            <p:cNvPr id="27" name="Group 26"/>
            <p:cNvGrpSpPr/>
            <p:nvPr/>
          </p:nvGrpSpPr>
          <p:grpSpPr>
            <a:xfrm>
              <a:off x="3679135" y="2667000"/>
              <a:ext cx="1732873" cy="2753033"/>
              <a:chOff x="3679135" y="2667000"/>
              <a:chExt cx="1732873" cy="2753033"/>
            </a:xfrm>
          </p:grpSpPr>
          <p:pic>
            <p:nvPicPr>
              <p:cNvPr id="33" name="Picture 2" descr="http://www.clker.com/cliparts/9/a/b/6/1197097102657167347johnny_automatic_Greek_amphora_2.svg.h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9135" y="2667000"/>
                <a:ext cx="1732873" cy="2753033"/>
              </a:xfrm>
              <a:prstGeom prst="rect">
                <a:avLst/>
              </a:prstGeom>
              <a:noFill/>
              <a:extLst>
                <a:ext uri="{909E8E84-426E-40dd-AFC4-6F175D3DCCD1}">
                  <a14:hiddenFill xmlns="" xmlns:a14="http://schemas.microsoft.com/office/drawing/2010/main">
                    <a:solidFill>
                      <a:srgbClr val="FFFFFF"/>
                    </a:solidFill>
                  </a14:hiddenFill>
                </a:ext>
              </a:extLst>
            </p:spPr>
          </p:pic>
          <p:sp>
            <p:nvSpPr>
              <p:cNvPr id="34" name="Oval 33"/>
              <p:cNvSpPr/>
              <p:nvPr/>
            </p:nvSpPr>
            <p:spPr>
              <a:xfrm>
                <a:off x="5105400" y="4181666"/>
                <a:ext cx="114299" cy="15240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427367" y="4918789"/>
                <a:ext cx="114299" cy="15240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4096526" y="4699518"/>
                <a:ext cx="114299" cy="15240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872902" y="4525346"/>
                <a:ext cx="114299" cy="15240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4872902" y="4055703"/>
                <a:ext cx="114299"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4654794" y="4363614"/>
                <a:ext cx="114299"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668024" y="4732174"/>
                <a:ext cx="114299" cy="1524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Oval 27"/>
            <p:cNvSpPr/>
            <p:nvPr/>
          </p:nvSpPr>
          <p:spPr>
            <a:xfrm>
              <a:off x="4240361" y="3979503"/>
              <a:ext cx="114299" cy="15240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4553725" y="3919105"/>
              <a:ext cx="114299" cy="15240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240361" y="4334066"/>
              <a:ext cx="114299"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925076" y="4363614"/>
              <a:ext cx="114299" cy="15240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382665" y="4592214"/>
              <a:ext cx="114299" cy="15240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Bent Arrow 21"/>
          <p:cNvSpPr/>
          <p:nvPr/>
        </p:nvSpPr>
        <p:spPr>
          <a:xfrm rot="5400000">
            <a:off x="5378837" y="1174250"/>
            <a:ext cx="894089" cy="1116303"/>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p:cNvSpPr/>
          <p:nvPr/>
        </p:nvSpPr>
        <p:spPr>
          <a:xfrm>
            <a:off x="4598501" y="1124744"/>
            <a:ext cx="381000" cy="4953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3972329" y="1124744"/>
            <a:ext cx="381000" cy="4953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377947372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a:t>
            </a:r>
            <a:r>
              <a:rPr lang="en-US" dirty="0" err="1"/>
              <a:t>Pólya</a:t>
            </a:r>
            <a:r>
              <a:rPr lang="en-US" dirty="0"/>
              <a:t> Urn Model (SPU</a:t>
            </a:r>
            <a:r>
              <a:rPr lang="en-US" dirty="0" smtClean="0"/>
              <a:t>) </a:t>
            </a:r>
            <a:endParaRPr lang="en-US" dirty="0"/>
          </a:p>
        </p:txBody>
      </p:sp>
      <p:sp>
        <p:nvSpPr>
          <p:cNvPr id="4" name="Slide Number Placeholder 3"/>
          <p:cNvSpPr>
            <a:spLocks noGrp="1"/>
          </p:cNvSpPr>
          <p:nvPr>
            <p:ph type="sldNum" sz="quarter" idx="11"/>
          </p:nvPr>
        </p:nvSpPr>
        <p:spPr/>
        <p:txBody>
          <a:bodyPr/>
          <a:lstStyle/>
          <a:p>
            <a:pPr>
              <a:defRPr/>
            </a:pPr>
            <a:fld id="{09BF91C3-4DC8-4412-86BD-7EDA41606D7A}" type="slidenum">
              <a:rPr lang="en-US" altLang="en-US" smtClean="0"/>
              <a:pPr>
                <a:defRPr/>
              </a:pPr>
              <a:t>87</a:t>
            </a:fld>
            <a:endParaRPr lang="en-US" altLang="en-US"/>
          </a:p>
        </p:txBody>
      </p:sp>
      <p:grpSp>
        <p:nvGrpSpPr>
          <p:cNvPr id="29" name="Group 28"/>
          <p:cNvGrpSpPr/>
          <p:nvPr/>
        </p:nvGrpSpPr>
        <p:grpSpPr>
          <a:xfrm>
            <a:off x="4870704" y="2223864"/>
            <a:ext cx="2466637" cy="3581400"/>
            <a:chOff x="3679135" y="2667000"/>
            <a:chExt cx="1732873" cy="2753033"/>
          </a:xfrm>
        </p:grpSpPr>
        <p:grpSp>
          <p:nvGrpSpPr>
            <p:cNvPr id="30" name="Group 29"/>
            <p:cNvGrpSpPr/>
            <p:nvPr/>
          </p:nvGrpSpPr>
          <p:grpSpPr>
            <a:xfrm>
              <a:off x="3679135" y="2667000"/>
              <a:ext cx="1732873" cy="2753033"/>
              <a:chOff x="3679135" y="2667000"/>
              <a:chExt cx="1732873" cy="2753033"/>
            </a:xfrm>
          </p:grpSpPr>
          <p:pic>
            <p:nvPicPr>
              <p:cNvPr id="36" name="Picture 2" descr="http://www.clker.com/cliparts/9/a/b/6/1197097102657167347johnny_automatic_Greek_amphora_2.svg.h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9135" y="2667000"/>
                <a:ext cx="1732873" cy="2753033"/>
              </a:xfrm>
              <a:prstGeom prst="rect">
                <a:avLst/>
              </a:prstGeom>
              <a:noFill/>
              <a:extLst>
                <a:ext uri="{909E8E84-426E-40dd-AFC4-6F175D3DCCD1}">
                  <a14:hiddenFill xmlns="" xmlns:a14="http://schemas.microsoft.com/office/drawing/2010/main">
                    <a:solidFill>
                      <a:srgbClr val="FFFFFF"/>
                    </a:solidFill>
                  </a14:hiddenFill>
                </a:ext>
              </a:extLst>
            </p:spPr>
          </p:pic>
          <p:sp>
            <p:nvSpPr>
              <p:cNvPr id="37" name="Oval 36"/>
              <p:cNvSpPr/>
              <p:nvPr/>
            </p:nvSpPr>
            <p:spPr>
              <a:xfrm>
                <a:off x="5105400" y="4181666"/>
                <a:ext cx="114299" cy="15240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4427367" y="4918789"/>
                <a:ext cx="114299" cy="15240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4096526" y="4699518"/>
                <a:ext cx="114299" cy="15240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4872902" y="4525346"/>
                <a:ext cx="114299" cy="15240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872902" y="4055703"/>
                <a:ext cx="114299"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3867927" y="4043516"/>
                <a:ext cx="114299"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654794" y="4363614"/>
                <a:ext cx="114299"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668024" y="4732174"/>
                <a:ext cx="114299" cy="1524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Oval 30"/>
            <p:cNvSpPr/>
            <p:nvPr/>
          </p:nvSpPr>
          <p:spPr>
            <a:xfrm>
              <a:off x="4240361" y="3979503"/>
              <a:ext cx="114299" cy="15240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553725" y="3919105"/>
              <a:ext cx="114299" cy="15240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240361" y="4334066"/>
              <a:ext cx="114299"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925076" y="4363614"/>
              <a:ext cx="114299" cy="15240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382665" y="4592214"/>
              <a:ext cx="114299" cy="15240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Oval 44"/>
          <p:cNvSpPr/>
          <p:nvPr/>
        </p:nvSpPr>
        <p:spPr>
          <a:xfrm>
            <a:off x="5321234" y="3717032"/>
            <a:ext cx="162698" cy="19825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151703991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a:t>
            </a:r>
            <a:r>
              <a:rPr lang="en-US" dirty="0" err="1"/>
              <a:t>Pólya</a:t>
            </a:r>
            <a:r>
              <a:rPr lang="en-US" dirty="0"/>
              <a:t> Urn Model (SPU</a:t>
            </a:r>
            <a:r>
              <a:rPr lang="en-US" dirty="0" smtClean="0"/>
              <a:t>) </a:t>
            </a:r>
            <a:endParaRPr lang="en-US" dirty="0"/>
          </a:p>
        </p:txBody>
      </p:sp>
      <p:sp>
        <p:nvSpPr>
          <p:cNvPr id="4" name="Slide Number Placeholder 3"/>
          <p:cNvSpPr>
            <a:spLocks noGrp="1"/>
          </p:cNvSpPr>
          <p:nvPr>
            <p:ph type="sldNum" sz="quarter" idx="11"/>
          </p:nvPr>
        </p:nvSpPr>
        <p:spPr/>
        <p:txBody>
          <a:bodyPr/>
          <a:lstStyle/>
          <a:p>
            <a:pPr>
              <a:defRPr/>
            </a:pPr>
            <a:fld id="{09BF91C3-4DC8-4412-86BD-7EDA41606D7A}" type="slidenum">
              <a:rPr lang="en-US" altLang="en-US" smtClean="0"/>
              <a:pPr>
                <a:defRPr/>
              </a:pPr>
              <a:t>88</a:t>
            </a:fld>
            <a:endParaRPr lang="en-US" altLang="en-US"/>
          </a:p>
        </p:txBody>
      </p:sp>
      <p:grpSp>
        <p:nvGrpSpPr>
          <p:cNvPr id="29" name="Group 28"/>
          <p:cNvGrpSpPr/>
          <p:nvPr/>
        </p:nvGrpSpPr>
        <p:grpSpPr>
          <a:xfrm>
            <a:off x="4870704" y="2223864"/>
            <a:ext cx="2466637" cy="3581400"/>
            <a:chOff x="3679135" y="2667000"/>
            <a:chExt cx="1732873" cy="2753033"/>
          </a:xfrm>
        </p:grpSpPr>
        <p:grpSp>
          <p:nvGrpSpPr>
            <p:cNvPr id="30" name="Group 29"/>
            <p:cNvGrpSpPr/>
            <p:nvPr/>
          </p:nvGrpSpPr>
          <p:grpSpPr>
            <a:xfrm>
              <a:off x="3679135" y="2667000"/>
              <a:ext cx="1732873" cy="2753033"/>
              <a:chOff x="3679135" y="2667000"/>
              <a:chExt cx="1732873" cy="2753033"/>
            </a:xfrm>
          </p:grpSpPr>
          <p:pic>
            <p:nvPicPr>
              <p:cNvPr id="36" name="Picture 2" descr="http://www.clker.com/cliparts/9/a/b/6/1197097102657167347johnny_automatic_Greek_amphora_2.svg.h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9135" y="2667000"/>
                <a:ext cx="1732873" cy="2753033"/>
              </a:xfrm>
              <a:prstGeom prst="rect">
                <a:avLst/>
              </a:prstGeom>
              <a:noFill/>
              <a:extLst>
                <a:ext uri="{909E8E84-426E-40dd-AFC4-6F175D3DCCD1}">
                  <a14:hiddenFill xmlns="" xmlns:a14="http://schemas.microsoft.com/office/drawing/2010/main">
                    <a:solidFill>
                      <a:srgbClr val="FFFFFF"/>
                    </a:solidFill>
                  </a14:hiddenFill>
                </a:ext>
              </a:extLst>
            </p:spPr>
          </p:pic>
          <p:sp>
            <p:nvSpPr>
              <p:cNvPr id="37" name="Oval 36"/>
              <p:cNvSpPr/>
              <p:nvPr/>
            </p:nvSpPr>
            <p:spPr>
              <a:xfrm>
                <a:off x="5105400" y="4181666"/>
                <a:ext cx="114299" cy="15240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4427367" y="4918789"/>
                <a:ext cx="114299" cy="15240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4096526" y="4699518"/>
                <a:ext cx="114299" cy="15240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4872902" y="4525346"/>
                <a:ext cx="114299" cy="15240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872902" y="4055703"/>
                <a:ext cx="114299"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3867927" y="4043516"/>
                <a:ext cx="114299"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654794" y="4363614"/>
                <a:ext cx="114299"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668024" y="4732174"/>
                <a:ext cx="114299" cy="1524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Oval 30"/>
            <p:cNvSpPr/>
            <p:nvPr/>
          </p:nvSpPr>
          <p:spPr>
            <a:xfrm>
              <a:off x="4240361" y="3979503"/>
              <a:ext cx="114299" cy="15240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553725" y="3919105"/>
              <a:ext cx="114299" cy="15240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240361" y="4334066"/>
              <a:ext cx="114299"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925076" y="4363614"/>
              <a:ext cx="114299" cy="15240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382665" y="4592214"/>
              <a:ext cx="114299" cy="15240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Oval 44"/>
          <p:cNvSpPr/>
          <p:nvPr/>
        </p:nvSpPr>
        <p:spPr>
          <a:xfrm>
            <a:off x="5321234" y="3717032"/>
            <a:ext cx="162698" cy="19825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3683733" y="1376773"/>
            <a:ext cx="5148735" cy="646331"/>
          </a:xfrm>
          <a:prstGeom prst="rect">
            <a:avLst/>
          </a:prstGeom>
        </p:spPr>
        <p:txBody>
          <a:bodyPr wrap="square">
            <a:spAutoFit/>
          </a:bodyPr>
          <a:lstStyle/>
          <a:p>
            <a:pPr>
              <a:buNone/>
            </a:pPr>
            <a:r>
              <a:rPr lang="en-US" sz="3600" dirty="0"/>
              <a:t>The </a:t>
            </a:r>
            <a:r>
              <a:rPr lang="en-US" sz="3600" dirty="0" smtClean="0"/>
              <a:t>rich </a:t>
            </a:r>
            <a:r>
              <a:rPr lang="en-US" sz="3600" dirty="0"/>
              <a:t>get richer!</a:t>
            </a:r>
          </a:p>
        </p:txBody>
      </p:sp>
      <p:sp>
        <p:nvSpPr>
          <p:cNvPr id="3" name="Footer Placeholder 2"/>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272604632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Interpreting </a:t>
            </a:r>
            <a:r>
              <a:rPr lang="en-US" dirty="0"/>
              <a:t>LDA Under SPU</a:t>
            </a:r>
          </a:p>
        </p:txBody>
      </p:sp>
      <p:sp>
        <p:nvSpPr>
          <p:cNvPr id="4" name="Slide Number Placeholder 3"/>
          <p:cNvSpPr>
            <a:spLocks noGrp="1"/>
          </p:cNvSpPr>
          <p:nvPr>
            <p:ph type="sldNum" sz="quarter" idx="11"/>
          </p:nvPr>
        </p:nvSpPr>
        <p:spPr/>
        <p:txBody>
          <a:bodyPr/>
          <a:lstStyle/>
          <a:p>
            <a:pPr>
              <a:defRPr/>
            </a:pPr>
            <a:fld id="{09BF91C3-4DC8-4412-86BD-7EDA41606D7A}" type="slidenum">
              <a:rPr lang="en-US" altLang="en-US" smtClean="0"/>
              <a:pPr>
                <a:defRPr/>
              </a:pPr>
              <a:t>89</a:t>
            </a:fld>
            <a:endParaRPr lang="en-US" altLang="en-US"/>
          </a:p>
        </p:txBody>
      </p:sp>
      <p:pic>
        <p:nvPicPr>
          <p:cNvPr id="7" name="Picture 6" descr="Unnamed QQ Screenshot2013101909425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828800"/>
            <a:ext cx="8760452" cy="3657600"/>
          </a:xfrm>
          <a:prstGeom prst="rect">
            <a:avLst/>
          </a:prstGeom>
        </p:spPr>
      </p:pic>
      <p:sp>
        <p:nvSpPr>
          <p:cNvPr id="3" name="Footer Placeholder 2"/>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12803999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Scale-up challenges</a:t>
            </a:r>
          </a:p>
        </p:txBody>
      </p:sp>
      <p:sp>
        <p:nvSpPr>
          <p:cNvPr id="3" name="Content Placeholder 2"/>
          <p:cNvSpPr>
            <a:spLocks noGrp="1"/>
          </p:cNvSpPr>
          <p:nvPr>
            <p:ph idx="1"/>
          </p:nvPr>
        </p:nvSpPr>
        <p:spPr/>
        <p:txBody>
          <a:bodyPr/>
          <a:lstStyle/>
          <a:p>
            <a:r>
              <a:rPr lang="en-US" dirty="0"/>
              <a:t>Not so hard to build a SA system for applications involving one or two domains (e.g., product categories). </a:t>
            </a:r>
          </a:p>
          <a:p>
            <a:r>
              <a:rPr lang="en-US" dirty="0">
                <a:solidFill>
                  <a:srgbClr val="0000FF"/>
                </a:solidFill>
              </a:rPr>
              <a:t>Major challenge in the real world</a:t>
            </a:r>
            <a:r>
              <a:rPr lang="en-US" dirty="0"/>
              <a:t>: scale up to </a:t>
            </a:r>
          </a:p>
          <a:p>
            <a:pPr lvl="1"/>
            <a:r>
              <a:rPr lang="en-US" dirty="0"/>
              <a:t>thousands of categories (e.g., BestBuy), and</a:t>
            </a:r>
          </a:p>
          <a:p>
            <a:pPr lvl="1"/>
            <a:r>
              <a:rPr lang="en-US" dirty="0"/>
              <a:t>tens of thousands of categories (e.g., Amazon.com). </a:t>
            </a:r>
          </a:p>
          <a:p>
            <a:r>
              <a:rPr lang="en-US" dirty="0">
                <a:solidFill>
                  <a:srgbClr val="0000FF"/>
                </a:solidFill>
              </a:rPr>
              <a:t>Problems</a:t>
            </a:r>
            <a:r>
              <a:rPr lang="en-US" dirty="0"/>
              <a:t>:</a:t>
            </a:r>
          </a:p>
          <a:p>
            <a:pPr lvl="1"/>
            <a:r>
              <a:rPr lang="en-US" dirty="0"/>
              <a:t>Low accuracy 60-70% for sentence-level sentiment classification</a:t>
            </a:r>
          </a:p>
          <a:p>
            <a:pPr lvl="1"/>
            <a:r>
              <a:rPr lang="en-US" dirty="0"/>
              <a:t>Aspect-level sentiment classification is worse. </a:t>
            </a:r>
          </a:p>
          <a:p>
            <a:pPr lvl="2"/>
            <a:r>
              <a:rPr lang="en-US" dirty="0"/>
              <a:t>Aspect extraction is a headache</a:t>
            </a:r>
          </a:p>
        </p:txBody>
      </p:sp>
      <p:sp>
        <p:nvSpPr>
          <p:cNvPr id="5" name="Slide Number Placeholder 4"/>
          <p:cNvSpPr>
            <a:spLocks noGrp="1"/>
          </p:cNvSpPr>
          <p:nvPr>
            <p:ph type="sldNum" sz="quarter" idx="11"/>
          </p:nvPr>
        </p:nvSpPr>
        <p:spPr/>
        <p:txBody>
          <a:bodyPr/>
          <a:lstStyle/>
          <a:p>
            <a:pPr>
              <a:defRPr/>
            </a:pPr>
            <a:fld id="{09BF91C3-4DC8-4412-86BD-7EDA41606D7A}" type="slidenum">
              <a:rPr lang="en-US" altLang="en-US" smtClean="0"/>
              <a:pPr>
                <a:defRPr/>
              </a:pPr>
              <a:t>9</a:t>
            </a:fld>
            <a:endParaRPr lang="en-US" altLang="en-US"/>
          </a:p>
        </p:txBody>
      </p:sp>
      <p:sp>
        <p:nvSpPr>
          <p:cNvPr id="6" name="Footer Placeholder 5"/>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8120417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Interpreting </a:t>
            </a:r>
            <a:r>
              <a:rPr lang="en-US" dirty="0"/>
              <a:t>LDA Under </a:t>
            </a:r>
            <a:r>
              <a:rPr lang="en-US" dirty="0" smtClean="0"/>
              <a:t>SPU </a:t>
            </a:r>
            <a:endParaRPr lang="en-US" dirty="0"/>
          </a:p>
        </p:txBody>
      </p:sp>
      <p:sp>
        <p:nvSpPr>
          <p:cNvPr id="4" name="Slide Number Placeholder 3"/>
          <p:cNvSpPr>
            <a:spLocks noGrp="1"/>
          </p:cNvSpPr>
          <p:nvPr>
            <p:ph type="sldNum" sz="quarter" idx="11"/>
          </p:nvPr>
        </p:nvSpPr>
        <p:spPr/>
        <p:txBody>
          <a:bodyPr/>
          <a:lstStyle/>
          <a:p>
            <a:pPr>
              <a:defRPr/>
            </a:pPr>
            <a:fld id="{09BF91C3-4DC8-4412-86BD-7EDA41606D7A}" type="slidenum">
              <a:rPr lang="en-US" altLang="en-US" smtClean="0"/>
              <a:pPr>
                <a:defRPr/>
              </a:pPr>
              <a:t>90</a:t>
            </a:fld>
            <a:endParaRPr lang="en-US" altLang="en-US"/>
          </a:p>
        </p:txBody>
      </p:sp>
      <p:sp>
        <p:nvSpPr>
          <p:cNvPr id="27" name="Rounded Rectangle 26"/>
          <p:cNvSpPr/>
          <p:nvPr/>
        </p:nvSpPr>
        <p:spPr>
          <a:xfrm>
            <a:off x="5159897" y="5643918"/>
            <a:ext cx="1899857" cy="449378"/>
          </a:xfrm>
          <a:prstGeom prst="roundRect">
            <a:avLst/>
          </a:prstGeom>
          <a:solidFill>
            <a:srgbClr val="3366FF">
              <a:alpha val="20000"/>
            </a:srgbClr>
          </a:solid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b="1" dirty="0">
                <a:solidFill>
                  <a:schemeClr val="tx1"/>
                </a:solidFill>
              </a:rPr>
              <a:t>Topic 0</a:t>
            </a:r>
          </a:p>
        </p:txBody>
      </p:sp>
      <p:sp>
        <p:nvSpPr>
          <p:cNvPr id="28" name="Bent Arrow 27"/>
          <p:cNvSpPr/>
          <p:nvPr/>
        </p:nvSpPr>
        <p:spPr>
          <a:xfrm>
            <a:off x="6023993" y="1304764"/>
            <a:ext cx="713793" cy="612068"/>
          </a:xfrm>
          <a:prstGeom prst="bentArrow">
            <a:avLst>
              <a:gd name="adj1" fmla="val 25000"/>
              <a:gd name="adj2" fmla="val 25000"/>
              <a:gd name="adj3" fmla="val 25000"/>
              <a:gd name="adj4" fmla="val 41497"/>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Oval 45"/>
          <p:cNvSpPr/>
          <p:nvPr/>
        </p:nvSpPr>
        <p:spPr>
          <a:xfrm>
            <a:off x="6852084" y="1016732"/>
            <a:ext cx="1952964" cy="914400"/>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sz="3600" dirty="0">
                <a:solidFill>
                  <a:schemeClr val="tx1"/>
                </a:solidFill>
              </a:rPr>
              <a:t>price</a:t>
            </a:r>
          </a:p>
        </p:txBody>
      </p:sp>
      <p:pic>
        <p:nvPicPr>
          <p:cNvPr id="47" name="Picture 2" descr="http://www.clker.com/cliparts/9/a/b/6/1197097102657167347johnny_automatic_Greek_amphora_2.svg.h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1" y="1988840"/>
            <a:ext cx="2466637" cy="3581400"/>
          </a:xfrm>
          <a:prstGeom prst="rect">
            <a:avLst/>
          </a:prstGeom>
          <a:noFill/>
          <a:extLst>
            <a:ext uri="{909E8E84-426E-40dd-AFC4-6F175D3DCCD1}">
              <a14:hiddenFill xmlns="" xmlns:a14="http://schemas.microsoft.com/office/drawing/2010/main">
                <a:solidFill>
                  <a:srgbClr val="FFFFFF"/>
                </a:solidFill>
              </a14:hiddenFill>
            </a:ext>
          </a:extLst>
        </p:spPr>
      </p:pic>
      <p:sp>
        <p:nvSpPr>
          <p:cNvPr id="3" name="Footer Placeholder 2"/>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56260205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Interpreting </a:t>
            </a:r>
            <a:r>
              <a:rPr lang="en-US" dirty="0"/>
              <a:t>LDA Under </a:t>
            </a:r>
            <a:r>
              <a:rPr lang="en-US" dirty="0" smtClean="0"/>
              <a:t>SPU </a:t>
            </a:r>
            <a:endParaRPr lang="en-US" dirty="0"/>
          </a:p>
        </p:txBody>
      </p:sp>
      <p:sp>
        <p:nvSpPr>
          <p:cNvPr id="4" name="Slide Number Placeholder 3"/>
          <p:cNvSpPr>
            <a:spLocks noGrp="1"/>
          </p:cNvSpPr>
          <p:nvPr>
            <p:ph type="sldNum" sz="quarter" idx="11"/>
          </p:nvPr>
        </p:nvSpPr>
        <p:spPr/>
        <p:txBody>
          <a:bodyPr/>
          <a:lstStyle/>
          <a:p>
            <a:pPr>
              <a:defRPr/>
            </a:pPr>
            <a:fld id="{09BF91C3-4DC8-4412-86BD-7EDA41606D7A}" type="slidenum">
              <a:rPr lang="en-US" altLang="en-US" smtClean="0"/>
              <a:pPr>
                <a:defRPr/>
              </a:pPr>
              <a:t>91</a:t>
            </a:fld>
            <a:endParaRPr lang="en-US" altLang="en-US"/>
          </a:p>
        </p:txBody>
      </p:sp>
      <p:sp>
        <p:nvSpPr>
          <p:cNvPr id="27" name="Rounded Rectangle 26"/>
          <p:cNvSpPr/>
          <p:nvPr/>
        </p:nvSpPr>
        <p:spPr>
          <a:xfrm>
            <a:off x="5159897" y="5643918"/>
            <a:ext cx="1899857" cy="449378"/>
          </a:xfrm>
          <a:prstGeom prst="roundRect">
            <a:avLst/>
          </a:prstGeom>
          <a:solidFill>
            <a:srgbClr val="3366FF">
              <a:alpha val="20000"/>
            </a:srgbClr>
          </a:solid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b="1" dirty="0">
                <a:solidFill>
                  <a:schemeClr val="tx1"/>
                </a:solidFill>
              </a:rPr>
              <a:t>Topic 0</a:t>
            </a:r>
          </a:p>
        </p:txBody>
      </p:sp>
      <p:pic>
        <p:nvPicPr>
          <p:cNvPr id="47" name="Picture 2" descr="http://www.clker.com/cliparts/9/a/b/6/1197097102657167347johnny_automatic_Greek_amphora_2.svg.h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1" y="1988840"/>
            <a:ext cx="2466637" cy="35814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Bent Arrow 8"/>
          <p:cNvSpPr/>
          <p:nvPr/>
        </p:nvSpPr>
        <p:spPr>
          <a:xfrm rot="5400000">
            <a:off x="5325055" y="1067597"/>
            <a:ext cx="641790" cy="1188132"/>
          </a:xfrm>
          <a:prstGeom prst="bentArrow">
            <a:avLst>
              <a:gd name="adj1" fmla="val 25000"/>
              <a:gd name="adj2" fmla="val 25000"/>
              <a:gd name="adj3" fmla="val 25000"/>
              <a:gd name="adj4" fmla="val 41497"/>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Oval 9"/>
          <p:cNvSpPr/>
          <p:nvPr/>
        </p:nvSpPr>
        <p:spPr>
          <a:xfrm>
            <a:off x="2954904" y="1052736"/>
            <a:ext cx="1952964" cy="914400"/>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sz="3600" dirty="0">
                <a:solidFill>
                  <a:schemeClr val="tx1"/>
                </a:solidFill>
              </a:rPr>
              <a:t>price</a:t>
            </a:r>
          </a:p>
        </p:txBody>
      </p:sp>
      <p:sp>
        <p:nvSpPr>
          <p:cNvPr id="11" name="Oval 10"/>
          <p:cNvSpPr/>
          <p:nvPr/>
        </p:nvSpPr>
        <p:spPr>
          <a:xfrm>
            <a:off x="1874784" y="1974540"/>
            <a:ext cx="1952964" cy="914400"/>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sz="3600" dirty="0">
                <a:solidFill>
                  <a:schemeClr val="tx1"/>
                </a:solidFill>
              </a:rPr>
              <a:t>price</a:t>
            </a:r>
          </a:p>
        </p:txBody>
      </p:sp>
      <p:sp>
        <p:nvSpPr>
          <p:cNvPr id="3" name="Footer Placeholder 2"/>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423761548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Generalized </a:t>
            </a:r>
            <a:r>
              <a:rPr lang="en-US" dirty="0" err="1"/>
              <a:t>Pólya</a:t>
            </a:r>
            <a:r>
              <a:rPr lang="en-US" dirty="0"/>
              <a:t> Urn Model (GPU</a:t>
            </a:r>
            <a:r>
              <a:rPr lang="en-US" dirty="0" smtClean="0"/>
              <a:t>) </a:t>
            </a:r>
            <a:endParaRPr lang="en-US" dirty="0"/>
          </a:p>
        </p:txBody>
      </p:sp>
      <p:sp>
        <p:nvSpPr>
          <p:cNvPr id="4" name="Slide Number Placeholder 3"/>
          <p:cNvSpPr>
            <a:spLocks noGrp="1"/>
          </p:cNvSpPr>
          <p:nvPr>
            <p:ph type="sldNum" sz="quarter" idx="11"/>
          </p:nvPr>
        </p:nvSpPr>
        <p:spPr/>
        <p:txBody>
          <a:bodyPr/>
          <a:lstStyle/>
          <a:p>
            <a:pPr>
              <a:defRPr/>
            </a:pPr>
            <a:fld id="{09BF91C3-4DC8-4412-86BD-7EDA41606D7A}" type="slidenum">
              <a:rPr lang="en-US" altLang="en-US" smtClean="0"/>
              <a:pPr>
                <a:defRPr/>
              </a:pPr>
              <a:t>92</a:t>
            </a:fld>
            <a:endParaRPr lang="en-US" altLang="en-US"/>
          </a:p>
        </p:txBody>
      </p:sp>
      <p:grpSp>
        <p:nvGrpSpPr>
          <p:cNvPr id="7" name="Group 6"/>
          <p:cNvGrpSpPr/>
          <p:nvPr/>
        </p:nvGrpSpPr>
        <p:grpSpPr>
          <a:xfrm>
            <a:off x="4870704" y="2223864"/>
            <a:ext cx="2466637" cy="3581400"/>
            <a:chOff x="3679135" y="2667000"/>
            <a:chExt cx="1732873" cy="2753033"/>
          </a:xfrm>
        </p:grpSpPr>
        <p:grpSp>
          <p:nvGrpSpPr>
            <p:cNvPr id="9" name="Group 8"/>
            <p:cNvGrpSpPr/>
            <p:nvPr/>
          </p:nvGrpSpPr>
          <p:grpSpPr>
            <a:xfrm>
              <a:off x="3679135" y="2667000"/>
              <a:ext cx="1732873" cy="2753033"/>
              <a:chOff x="3679135" y="2667000"/>
              <a:chExt cx="1732873" cy="2753033"/>
            </a:xfrm>
          </p:grpSpPr>
          <p:pic>
            <p:nvPicPr>
              <p:cNvPr id="15" name="Picture 2" descr="http://www.clker.com/cliparts/9/a/b/6/1197097102657167347johnny_automatic_Greek_amphora_2.svg.h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9135" y="2667000"/>
                <a:ext cx="1732873" cy="2753033"/>
              </a:xfrm>
              <a:prstGeom prst="rect">
                <a:avLst/>
              </a:prstGeom>
              <a:noFill/>
              <a:extLst>
                <a:ext uri="{909E8E84-426E-40dd-AFC4-6F175D3DCCD1}">
                  <a14:hiddenFill xmlns="" xmlns:a14="http://schemas.microsoft.com/office/drawing/2010/main">
                    <a:solidFill>
                      <a:srgbClr val="FFFFFF"/>
                    </a:solidFill>
                  </a14:hiddenFill>
                </a:ext>
              </a:extLst>
            </p:spPr>
          </p:pic>
          <p:sp>
            <p:nvSpPr>
              <p:cNvPr id="16" name="Oval 15"/>
              <p:cNvSpPr/>
              <p:nvPr/>
            </p:nvSpPr>
            <p:spPr>
              <a:xfrm>
                <a:off x="5105400" y="4181666"/>
                <a:ext cx="114299" cy="15240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427367" y="4918789"/>
                <a:ext cx="114299" cy="15240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4096526" y="4699518"/>
                <a:ext cx="114299" cy="15240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4872902" y="4525346"/>
                <a:ext cx="114299" cy="15240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872902" y="4055703"/>
                <a:ext cx="114299"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867927" y="4043516"/>
                <a:ext cx="114299"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654794" y="4363614"/>
                <a:ext cx="114299"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4668024" y="4732174"/>
                <a:ext cx="114299" cy="1524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Oval 9"/>
            <p:cNvSpPr/>
            <p:nvPr/>
          </p:nvSpPr>
          <p:spPr>
            <a:xfrm>
              <a:off x="4240361" y="3979503"/>
              <a:ext cx="114299" cy="15240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553725" y="3919105"/>
              <a:ext cx="114299" cy="15240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240361" y="4334066"/>
              <a:ext cx="114299"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925076" y="4363614"/>
              <a:ext cx="114299" cy="15240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382665" y="4592214"/>
              <a:ext cx="114299" cy="15240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Footer Placeholder 2"/>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383227018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Generalized </a:t>
            </a:r>
            <a:r>
              <a:rPr lang="en-US" dirty="0" err="1"/>
              <a:t>Pólya</a:t>
            </a:r>
            <a:r>
              <a:rPr lang="en-US" dirty="0"/>
              <a:t> Urn Model (GPU</a:t>
            </a:r>
            <a:r>
              <a:rPr lang="en-US" dirty="0" smtClean="0"/>
              <a:t>) </a:t>
            </a:r>
            <a:endParaRPr lang="en-US" dirty="0"/>
          </a:p>
        </p:txBody>
      </p:sp>
      <p:sp>
        <p:nvSpPr>
          <p:cNvPr id="4" name="Slide Number Placeholder 3"/>
          <p:cNvSpPr>
            <a:spLocks noGrp="1"/>
          </p:cNvSpPr>
          <p:nvPr>
            <p:ph type="sldNum" sz="quarter" idx="11"/>
          </p:nvPr>
        </p:nvSpPr>
        <p:spPr/>
        <p:txBody>
          <a:bodyPr/>
          <a:lstStyle/>
          <a:p>
            <a:pPr>
              <a:defRPr/>
            </a:pPr>
            <a:fld id="{09BF91C3-4DC8-4412-86BD-7EDA41606D7A}" type="slidenum">
              <a:rPr lang="en-US" altLang="en-US" smtClean="0"/>
              <a:pPr>
                <a:defRPr/>
              </a:pPr>
              <a:t>93</a:t>
            </a:fld>
            <a:endParaRPr lang="en-US" altLang="en-US"/>
          </a:p>
        </p:txBody>
      </p:sp>
      <p:grpSp>
        <p:nvGrpSpPr>
          <p:cNvPr id="7" name="Group 6"/>
          <p:cNvGrpSpPr/>
          <p:nvPr/>
        </p:nvGrpSpPr>
        <p:grpSpPr>
          <a:xfrm>
            <a:off x="4870704" y="2223864"/>
            <a:ext cx="2466637" cy="3581400"/>
            <a:chOff x="3679135" y="2667000"/>
            <a:chExt cx="1732873" cy="2753033"/>
          </a:xfrm>
        </p:grpSpPr>
        <p:grpSp>
          <p:nvGrpSpPr>
            <p:cNvPr id="9" name="Group 8"/>
            <p:cNvGrpSpPr/>
            <p:nvPr/>
          </p:nvGrpSpPr>
          <p:grpSpPr>
            <a:xfrm>
              <a:off x="3679135" y="2667000"/>
              <a:ext cx="1732873" cy="2753033"/>
              <a:chOff x="3679135" y="2667000"/>
              <a:chExt cx="1732873" cy="2753033"/>
            </a:xfrm>
          </p:grpSpPr>
          <p:pic>
            <p:nvPicPr>
              <p:cNvPr id="15" name="Picture 2" descr="http://www.clker.com/cliparts/9/a/b/6/1197097102657167347johnny_automatic_Greek_amphora_2.svg.h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9135" y="2667000"/>
                <a:ext cx="1732873" cy="2753033"/>
              </a:xfrm>
              <a:prstGeom prst="rect">
                <a:avLst/>
              </a:prstGeom>
              <a:noFill/>
              <a:extLst>
                <a:ext uri="{909E8E84-426E-40dd-AFC4-6F175D3DCCD1}">
                  <a14:hiddenFill xmlns="" xmlns:a14="http://schemas.microsoft.com/office/drawing/2010/main">
                    <a:solidFill>
                      <a:srgbClr val="FFFFFF"/>
                    </a:solidFill>
                  </a14:hiddenFill>
                </a:ext>
              </a:extLst>
            </p:spPr>
          </p:pic>
          <p:sp>
            <p:nvSpPr>
              <p:cNvPr id="16" name="Oval 15"/>
              <p:cNvSpPr/>
              <p:nvPr/>
            </p:nvSpPr>
            <p:spPr>
              <a:xfrm>
                <a:off x="5105400" y="4181666"/>
                <a:ext cx="114299" cy="15240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427367" y="4918789"/>
                <a:ext cx="114299" cy="15240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4096526" y="4699518"/>
                <a:ext cx="114299" cy="15240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4872902" y="4525346"/>
                <a:ext cx="114299" cy="15240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872902" y="4055703"/>
                <a:ext cx="114299"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654794" y="4363614"/>
                <a:ext cx="114299"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4668024" y="4732174"/>
                <a:ext cx="114299" cy="1524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Oval 9"/>
            <p:cNvSpPr/>
            <p:nvPr/>
          </p:nvSpPr>
          <p:spPr>
            <a:xfrm>
              <a:off x="4240361" y="3979503"/>
              <a:ext cx="114299" cy="15240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553725" y="3919105"/>
              <a:ext cx="114299" cy="15240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240361" y="4334066"/>
              <a:ext cx="114299"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925076" y="4363614"/>
              <a:ext cx="114299" cy="15240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382665" y="4592214"/>
              <a:ext cx="114299" cy="15240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Bent Arrow 23"/>
          <p:cNvSpPr/>
          <p:nvPr/>
        </p:nvSpPr>
        <p:spPr>
          <a:xfrm>
            <a:off x="6030429" y="1258652"/>
            <a:ext cx="713793" cy="8382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p:cNvSpPr/>
          <p:nvPr/>
        </p:nvSpPr>
        <p:spPr>
          <a:xfrm>
            <a:off x="6962437" y="1182452"/>
            <a:ext cx="381000" cy="4953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147806223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Generalized </a:t>
            </a:r>
            <a:r>
              <a:rPr lang="en-US" dirty="0" err="1"/>
              <a:t>Pólya</a:t>
            </a:r>
            <a:r>
              <a:rPr lang="en-US" dirty="0"/>
              <a:t> Urn Model (GPU</a:t>
            </a:r>
            <a:r>
              <a:rPr lang="en-US" dirty="0" smtClean="0"/>
              <a:t>) </a:t>
            </a:r>
            <a:endParaRPr lang="en-US" dirty="0"/>
          </a:p>
        </p:txBody>
      </p:sp>
      <p:sp>
        <p:nvSpPr>
          <p:cNvPr id="4" name="Slide Number Placeholder 3"/>
          <p:cNvSpPr>
            <a:spLocks noGrp="1"/>
          </p:cNvSpPr>
          <p:nvPr>
            <p:ph type="sldNum" sz="quarter" idx="11"/>
          </p:nvPr>
        </p:nvSpPr>
        <p:spPr/>
        <p:txBody>
          <a:bodyPr/>
          <a:lstStyle/>
          <a:p>
            <a:pPr>
              <a:defRPr/>
            </a:pPr>
            <a:fld id="{09BF91C3-4DC8-4412-86BD-7EDA41606D7A}" type="slidenum">
              <a:rPr lang="en-US" altLang="en-US" smtClean="0"/>
              <a:pPr>
                <a:defRPr/>
              </a:pPr>
              <a:t>94</a:t>
            </a:fld>
            <a:endParaRPr lang="en-US" altLang="en-US"/>
          </a:p>
        </p:txBody>
      </p:sp>
      <p:sp>
        <p:nvSpPr>
          <p:cNvPr id="26" name="Bent Arrow 25"/>
          <p:cNvSpPr/>
          <p:nvPr/>
        </p:nvSpPr>
        <p:spPr>
          <a:xfrm rot="5400000">
            <a:off x="5342833" y="1146878"/>
            <a:ext cx="894089" cy="1116303"/>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p:cNvSpPr/>
          <p:nvPr/>
        </p:nvSpPr>
        <p:spPr>
          <a:xfrm>
            <a:off x="4562497" y="1097372"/>
            <a:ext cx="381000" cy="4953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936325" y="1097372"/>
            <a:ext cx="381000" cy="4953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4559839" y="1781572"/>
            <a:ext cx="381000" cy="4953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p:cNvGrpSpPr/>
          <p:nvPr/>
        </p:nvGrpSpPr>
        <p:grpSpPr>
          <a:xfrm>
            <a:off x="4870704" y="2223864"/>
            <a:ext cx="2466637" cy="3581400"/>
            <a:chOff x="3679135" y="2667000"/>
            <a:chExt cx="1732873" cy="2753033"/>
          </a:xfrm>
        </p:grpSpPr>
        <p:grpSp>
          <p:nvGrpSpPr>
            <p:cNvPr id="34" name="Group 33"/>
            <p:cNvGrpSpPr/>
            <p:nvPr/>
          </p:nvGrpSpPr>
          <p:grpSpPr>
            <a:xfrm>
              <a:off x="3679135" y="2667000"/>
              <a:ext cx="1732873" cy="2753033"/>
              <a:chOff x="3679135" y="2667000"/>
              <a:chExt cx="1732873" cy="2753033"/>
            </a:xfrm>
          </p:grpSpPr>
          <p:pic>
            <p:nvPicPr>
              <p:cNvPr id="40" name="Picture 2" descr="http://www.clker.com/cliparts/9/a/b/6/1197097102657167347johnny_automatic_Greek_amphora_2.svg.h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9135" y="2667000"/>
                <a:ext cx="1732873" cy="2753033"/>
              </a:xfrm>
              <a:prstGeom prst="rect">
                <a:avLst/>
              </a:prstGeom>
              <a:noFill/>
              <a:extLst>
                <a:ext uri="{909E8E84-426E-40dd-AFC4-6F175D3DCCD1}">
                  <a14:hiddenFill xmlns="" xmlns:a14="http://schemas.microsoft.com/office/drawing/2010/main">
                    <a:solidFill>
                      <a:srgbClr val="FFFFFF"/>
                    </a:solidFill>
                  </a14:hiddenFill>
                </a:ext>
              </a:extLst>
            </p:spPr>
          </p:pic>
          <p:sp>
            <p:nvSpPr>
              <p:cNvPr id="41" name="Oval 40"/>
              <p:cNvSpPr/>
              <p:nvPr/>
            </p:nvSpPr>
            <p:spPr>
              <a:xfrm>
                <a:off x="5105400" y="4181666"/>
                <a:ext cx="114299" cy="15240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4427367" y="4918789"/>
                <a:ext cx="114299" cy="15240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096526" y="4699518"/>
                <a:ext cx="114299" cy="15240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872902" y="4525346"/>
                <a:ext cx="114299" cy="15240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4872902" y="4055703"/>
                <a:ext cx="114299"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4654794" y="4363614"/>
                <a:ext cx="114299"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4668024" y="4732174"/>
                <a:ext cx="114299" cy="1524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Oval 34"/>
            <p:cNvSpPr/>
            <p:nvPr/>
          </p:nvSpPr>
          <p:spPr>
            <a:xfrm>
              <a:off x="4240361" y="3979503"/>
              <a:ext cx="114299" cy="15240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4553725" y="3919105"/>
              <a:ext cx="114299" cy="15240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240361" y="4334066"/>
              <a:ext cx="114299"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3925076" y="4363614"/>
              <a:ext cx="114299" cy="15240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4382665" y="4592214"/>
              <a:ext cx="114299" cy="15240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Footer Placeholder 2"/>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137710499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Generalized </a:t>
            </a:r>
            <a:r>
              <a:rPr lang="en-US" dirty="0" err="1"/>
              <a:t>Pólya</a:t>
            </a:r>
            <a:r>
              <a:rPr lang="en-US" dirty="0"/>
              <a:t> Urn Model (GPU</a:t>
            </a:r>
            <a:r>
              <a:rPr lang="en-US" dirty="0" smtClean="0"/>
              <a:t>) </a:t>
            </a:r>
            <a:endParaRPr lang="en-US" dirty="0"/>
          </a:p>
        </p:txBody>
      </p:sp>
      <p:sp>
        <p:nvSpPr>
          <p:cNvPr id="4" name="Slide Number Placeholder 3"/>
          <p:cNvSpPr>
            <a:spLocks noGrp="1"/>
          </p:cNvSpPr>
          <p:nvPr>
            <p:ph type="sldNum" sz="quarter" idx="11"/>
          </p:nvPr>
        </p:nvSpPr>
        <p:spPr/>
        <p:txBody>
          <a:bodyPr/>
          <a:lstStyle/>
          <a:p>
            <a:pPr>
              <a:defRPr/>
            </a:pPr>
            <a:fld id="{09BF91C3-4DC8-4412-86BD-7EDA41606D7A}" type="slidenum">
              <a:rPr lang="en-US" altLang="en-US" smtClean="0"/>
              <a:pPr>
                <a:defRPr/>
              </a:pPr>
              <a:t>95</a:t>
            </a:fld>
            <a:endParaRPr lang="en-US" altLang="en-US"/>
          </a:p>
        </p:txBody>
      </p:sp>
      <p:grpSp>
        <p:nvGrpSpPr>
          <p:cNvPr id="7" name="Group 6"/>
          <p:cNvGrpSpPr/>
          <p:nvPr/>
        </p:nvGrpSpPr>
        <p:grpSpPr>
          <a:xfrm>
            <a:off x="4870704" y="2223864"/>
            <a:ext cx="2466637" cy="3581400"/>
            <a:chOff x="3679135" y="2667000"/>
            <a:chExt cx="1732873" cy="2753033"/>
          </a:xfrm>
        </p:grpSpPr>
        <p:grpSp>
          <p:nvGrpSpPr>
            <p:cNvPr id="9" name="Group 8"/>
            <p:cNvGrpSpPr/>
            <p:nvPr/>
          </p:nvGrpSpPr>
          <p:grpSpPr>
            <a:xfrm>
              <a:off x="3679135" y="2667000"/>
              <a:ext cx="1732873" cy="2753033"/>
              <a:chOff x="3679135" y="2667000"/>
              <a:chExt cx="1732873" cy="2753033"/>
            </a:xfrm>
          </p:grpSpPr>
          <p:pic>
            <p:nvPicPr>
              <p:cNvPr id="15" name="Picture 2" descr="http://www.clker.com/cliparts/9/a/b/6/1197097102657167347johnny_automatic_Greek_amphora_2.svg.h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9135" y="2667000"/>
                <a:ext cx="1732873" cy="2753033"/>
              </a:xfrm>
              <a:prstGeom prst="rect">
                <a:avLst/>
              </a:prstGeom>
              <a:noFill/>
              <a:extLst>
                <a:ext uri="{909E8E84-426E-40dd-AFC4-6F175D3DCCD1}">
                  <a14:hiddenFill xmlns="" xmlns:a14="http://schemas.microsoft.com/office/drawing/2010/main">
                    <a:solidFill>
                      <a:srgbClr val="FFFFFF"/>
                    </a:solidFill>
                  </a14:hiddenFill>
                </a:ext>
              </a:extLst>
            </p:spPr>
          </p:pic>
          <p:sp>
            <p:nvSpPr>
              <p:cNvPr id="16" name="Oval 15"/>
              <p:cNvSpPr/>
              <p:nvPr/>
            </p:nvSpPr>
            <p:spPr>
              <a:xfrm>
                <a:off x="5105400" y="4181666"/>
                <a:ext cx="114299" cy="15240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427367" y="4918789"/>
                <a:ext cx="114299" cy="15240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4096526" y="4699518"/>
                <a:ext cx="114299" cy="15240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4872902" y="4525346"/>
                <a:ext cx="114299" cy="15240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872902" y="4055703"/>
                <a:ext cx="114299"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654794" y="4363614"/>
                <a:ext cx="114299"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4668024" y="4732174"/>
                <a:ext cx="114299" cy="1524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Oval 9"/>
            <p:cNvSpPr/>
            <p:nvPr/>
          </p:nvSpPr>
          <p:spPr>
            <a:xfrm>
              <a:off x="4240361" y="3979503"/>
              <a:ext cx="114299" cy="15240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553725" y="3919105"/>
              <a:ext cx="114299" cy="15240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240361" y="4334066"/>
              <a:ext cx="114299"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925076" y="4363614"/>
              <a:ext cx="114299" cy="15240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382665" y="4592214"/>
              <a:ext cx="114299" cy="15240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Oval 29"/>
          <p:cNvSpPr/>
          <p:nvPr/>
        </p:nvSpPr>
        <p:spPr>
          <a:xfrm>
            <a:off x="5051884" y="3969060"/>
            <a:ext cx="162698" cy="19825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5321234" y="3698796"/>
            <a:ext cx="162698" cy="19825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339916" y="4041068"/>
            <a:ext cx="162698" cy="198256"/>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367268166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Applying GPU</a:t>
            </a:r>
            <a:endParaRPr lang="en-US" dirty="0"/>
          </a:p>
        </p:txBody>
      </p:sp>
      <p:sp>
        <p:nvSpPr>
          <p:cNvPr id="4" name="Slide Number Placeholder 3"/>
          <p:cNvSpPr>
            <a:spLocks noGrp="1"/>
          </p:cNvSpPr>
          <p:nvPr>
            <p:ph type="sldNum" sz="quarter" idx="11"/>
          </p:nvPr>
        </p:nvSpPr>
        <p:spPr/>
        <p:txBody>
          <a:bodyPr/>
          <a:lstStyle/>
          <a:p>
            <a:pPr>
              <a:defRPr/>
            </a:pPr>
            <a:fld id="{09BF91C3-4DC8-4412-86BD-7EDA41606D7A}" type="slidenum">
              <a:rPr lang="en-US" altLang="en-US" smtClean="0"/>
              <a:pPr>
                <a:defRPr/>
              </a:pPr>
              <a:t>96</a:t>
            </a:fld>
            <a:endParaRPr lang="en-US" altLang="en-US"/>
          </a:p>
        </p:txBody>
      </p:sp>
      <p:sp>
        <p:nvSpPr>
          <p:cNvPr id="27" name="Rounded Rectangle 26"/>
          <p:cNvSpPr/>
          <p:nvPr/>
        </p:nvSpPr>
        <p:spPr>
          <a:xfrm>
            <a:off x="5159897" y="5643918"/>
            <a:ext cx="1899857" cy="449378"/>
          </a:xfrm>
          <a:prstGeom prst="roundRect">
            <a:avLst/>
          </a:prstGeom>
          <a:solidFill>
            <a:srgbClr val="3366FF">
              <a:alpha val="20000"/>
            </a:srgbClr>
          </a:solid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b="1" dirty="0">
                <a:solidFill>
                  <a:schemeClr val="tx1"/>
                </a:solidFill>
              </a:rPr>
              <a:t>Topic 0</a:t>
            </a:r>
          </a:p>
        </p:txBody>
      </p:sp>
      <p:sp>
        <p:nvSpPr>
          <p:cNvPr id="28" name="Bent Arrow 27"/>
          <p:cNvSpPr/>
          <p:nvPr/>
        </p:nvSpPr>
        <p:spPr>
          <a:xfrm>
            <a:off x="6023993" y="1304764"/>
            <a:ext cx="713793" cy="612068"/>
          </a:xfrm>
          <a:prstGeom prst="bentArrow">
            <a:avLst>
              <a:gd name="adj1" fmla="val 25000"/>
              <a:gd name="adj2" fmla="val 25000"/>
              <a:gd name="adj3" fmla="val 25000"/>
              <a:gd name="adj4" fmla="val 41497"/>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Oval 45"/>
          <p:cNvSpPr/>
          <p:nvPr/>
        </p:nvSpPr>
        <p:spPr>
          <a:xfrm>
            <a:off x="6852084" y="1016732"/>
            <a:ext cx="1952964" cy="914400"/>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sz="3600" dirty="0">
                <a:solidFill>
                  <a:schemeClr val="tx1"/>
                </a:solidFill>
              </a:rPr>
              <a:t>price</a:t>
            </a:r>
          </a:p>
        </p:txBody>
      </p:sp>
      <p:pic>
        <p:nvPicPr>
          <p:cNvPr id="47" name="Picture 2" descr="http://www.clker.com/cliparts/9/a/b/6/1197097102657167347johnny_automatic_Greek_amphora_2.svg.h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1" y="1988840"/>
            <a:ext cx="2466637" cy="3581400"/>
          </a:xfrm>
          <a:prstGeom prst="rect">
            <a:avLst/>
          </a:prstGeom>
          <a:noFill/>
          <a:extLst>
            <a:ext uri="{909E8E84-426E-40dd-AFC4-6F175D3DCCD1}">
              <a14:hiddenFill xmlns="" xmlns:a14="http://schemas.microsoft.com/office/drawing/2010/main">
                <a:solidFill>
                  <a:srgbClr val="FFFFFF"/>
                </a:solidFill>
              </a14:hiddenFill>
            </a:ext>
          </a:extLst>
        </p:spPr>
      </p:pic>
      <p:sp>
        <p:nvSpPr>
          <p:cNvPr id="3" name="Footer Placeholder 2"/>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401756219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Applying GPU</a:t>
            </a:r>
          </a:p>
        </p:txBody>
      </p:sp>
      <p:sp>
        <p:nvSpPr>
          <p:cNvPr id="4" name="Slide Number Placeholder 3"/>
          <p:cNvSpPr>
            <a:spLocks noGrp="1"/>
          </p:cNvSpPr>
          <p:nvPr>
            <p:ph type="sldNum" sz="quarter" idx="11"/>
          </p:nvPr>
        </p:nvSpPr>
        <p:spPr/>
        <p:txBody>
          <a:bodyPr/>
          <a:lstStyle/>
          <a:p>
            <a:pPr>
              <a:defRPr/>
            </a:pPr>
            <a:fld id="{09BF91C3-4DC8-4412-86BD-7EDA41606D7A}" type="slidenum">
              <a:rPr lang="en-US" altLang="en-US" smtClean="0"/>
              <a:pPr>
                <a:defRPr/>
              </a:pPr>
              <a:t>97</a:t>
            </a:fld>
            <a:endParaRPr lang="en-US" altLang="en-US"/>
          </a:p>
        </p:txBody>
      </p:sp>
      <p:sp>
        <p:nvSpPr>
          <p:cNvPr id="27" name="Rounded Rectangle 26"/>
          <p:cNvSpPr/>
          <p:nvPr/>
        </p:nvSpPr>
        <p:spPr>
          <a:xfrm>
            <a:off x="5159897" y="5643918"/>
            <a:ext cx="1899857" cy="449378"/>
          </a:xfrm>
          <a:prstGeom prst="roundRect">
            <a:avLst/>
          </a:prstGeom>
          <a:solidFill>
            <a:srgbClr val="3366FF">
              <a:alpha val="20000"/>
            </a:srgbClr>
          </a:solid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b="1" dirty="0">
                <a:solidFill>
                  <a:schemeClr val="tx1"/>
                </a:solidFill>
              </a:rPr>
              <a:t>Topic 0</a:t>
            </a:r>
          </a:p>
        </p:txBody>
      </p:sp>
      <p:pic>
        <p:nvPicPr>
          <p:cNvPr id="47" name="Picture 2" descr="http://www.clker.com/cliparts/9/a/b/6/1197097102657167347johnny_automatic_Greek_amphora_2.svg.h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1" y="1988840"/>
            <a:ext cx="2466637" cy="35814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Bent Arrow 8"/>
          <p:cNvSpPr/>
          <p:nvPr/>
        </p:nvSpPr>
        <p:spPr>
          <a:xfrm rot="5400000">
            <a:off x="5325055" y="1067597"/>
            <a:ext cx="641790" cy="1188132"/>
          </a:xfrm>
          <a:prstGeom prst="bentArrow">
            <a:avLst>
              <a:gd name="adj1" fmla="val 25000"/>
              <a:gd name="adj2" fmla="val 25000"/>
              <a:gd name="adj3" fmla="val 25000"/>
              <a:gd name="adj4" fmla="val 41497"/>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Oval 9"/>
          <p:cNvSpPr/>
          <p:nvPr/>
        </p:nvSpPr>
        <p:spPr>
          <a:xfrm>
            <a:off x="2954904" y="1052736"/>
            <a:ext cx="1952964" cy="914400"/>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sz="3600" dirty="0">
                <a:solidFill>
                  <a:schemeClr val="tx1"/>
                </a:solidFill>
              </a:rPr>
              <a:t>price</a:t>
            </a:r>
          </a:p>
        </p:txBody>
      </p:sp>
      <p:sp>
        <p:nvSpPr>
          <p:cNvPr id="11" name="Oval 10"/>
          <p:cNvSpPr/>
          <p:nvPr/>
        </p:nvSpPr>
        <p:spPr>
          <a:xfrm>
            <a:off x="1874784" y="1974540"/>
            <a:ext cx="1952964" cy="914400"/>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sz="3600" dirty="0">
                <a:solidFill>
                  <a:schemeClr val="tx1"/>
                </a:solidFill>
              </a:rPr>
              <a:t>price</a:t>
            </a:r>
          </a:p>
        </p:txBody>
      </p:sp>
      <p:sp>
        <p:nvSpPr>
          <p:cNvPr id="12" name="Oval 11"/>
          <p:cNvSpPr/>
          <p:nvPr/>
        </p:nvSpPr>
        <p:spPr>
          <a:xfrm>
            <a:off x="2603611" y="2946648"/>
            <a:ext cx="2273189" cy="1058416"/>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sz="3600" dirty="0">
                <a:solidFill>
                  <a:schemeClr val="tx1"/>
                </a:solidFill>
              </a:rPr>
              <a:t>money</a:t>
            </a:r>
          </a:p>
        </p:txBody>
      </p:sp>
      <p:sp>
        <p:nvSpPr>
          <p:cNvPr id="13" name="Oval 12"/>
          <p:cNvSpPr/>
          <p:nvPr/>
        </p:nvSpPr>
        <p:spPr>
          <a:xfrm>
            <a:off x="1667508" y="4005064"/>
            <a:ext cx="1872208" cy="1022412"/>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sz="3600" dirty="0">
                <a:solidFill>
                  <a:schemeClr val="tx1"/>
                </a:solidFill>
              </a:rPr>
              <a:t>cost</a:t>
            </a:r>
          </a:p>
        </p:txBody>
      </p:sp>
      <p:sp>
        <p:nvSpPr>
          <p:cNvPr id="3" name="Footer Placeholder 2"/>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33918928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Results</a:t>
            </a:r>
            <a:endParaRPr lang="en-US" dirty="0"/>
          </a:p>
        </p:txBody>
      </p:sp>
      <p:pic>
        <p:nvPicPr>
          <p:cNvPr id="6" name="Content Placeholder 5"/>
          <p:cNvPicPr>
            <a:picLocks noGrp="1" noChangeAspect="1"/>
          </p:cNvPicPr>
          <p:nvPr>
            <p:ph idx="1"/>
          </p:nvPr>
        </p:nvPicPr>
        <p:blipFill>
          <a:blip r:embed="rId2"/>
          <a:stretch>
            <a:fillRect/>
          </a:stretch>
        </p:blipFill>
        <p:spPr>
          <a:xfrm>
            <a:off x="2423593" y="1160748"/>
            <a:ext cx="7115099" cy="4916438"/>
          </a:xfrm>
          <a:prstGeom prst="rect">
            <a:avLst/>
          </a:prstGeom>
        </p:spPr>
      </p:pic>
      <p:sp>
        <p:nvSpPr>
          <p:cNvPr id="4" name="Slide Number Placeholder 3"/>
          <p:cNvSpPr>
            <a:spLocks noGrp="1"/>
          </p:cNvSpPr>
          <p:nvPr>
            <p:ph type="sldNum" sz="quarter" idx="11"/>
          </p:nvPr>
        </p:nvSpPr>
        <p:spPr/>
        <p:txBody>
          <a:bodyPr/>
          <a:lstStyle/>
          <a:p>
            <a:pPr>
              <a:defRPr/>
            </a:pPr>
            <a:fld id="{09BF91C3-4DC8-4412-86BD-7EDA41606D7A}" type="slidenum">
              <a:rPr lang="en-US" altLang="en-US" smtClean="0"/>
              <a:pPr>
                <a:defRPr/>
              </a:pPr>
              <a:t>98</a:t>
            </a:fld>
            <a:endParaRPr lang="en-US" altLang="en-US"/>
          </a:p>
        </p:txBody>
      </p:sp>
      <p:sp>
        <p:nvSpPr>
          <p:cNvPr id="5" name="Footer Placeholder 4"/>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319590669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609600" y="1417639"/>
            <a:ext cx="10972800" cy="4713287"/>
          </a:xfrm>
        </p:spPr>
        <p:txBody>
          <a:bodyPr/>
          <a:lstStyle/>
          <a:p>
            <a:pPr>
              <a:spcBef>
                <a:spcPts val="600"/>
              </a:spcBef>
            </a:pPr>
            <a:r>
              <a:rPr lang="en-US" sz="2800" dirty="0">
                <a:solidFill>
                  <a:schemeClr val="bg1">
                    <a:lumMod val="65000"/>
                  </a:schemeClr>
                </a:solidFill>
              </a:rPr>
              <a:t>A motivating example in sentiment analysis</a:t>
            </a:r>
          </a:p>
          <a:p>
            <a:pPr>
              <a:spcBef>
                <a:spcPts val="0"/>
              </a:spcBef>
            </a:pPr>
            <a:r>
              <a:rPr lang="en-US" sz="2800" dirty="0">
                <a:solidFill>
                  <a:schemeClr val="bg1">
                    <a:lumMod val="65000"/>
                  </a:schemeClr>
                </a:solidFill>
              </a:rPr>
              <a:t>What is lifelong learning?</a:t>
            </a:r>
          </a:p>
          <a:p>
            <a:pPr>
              <a:lnSpc>
                <a:spcPct val="110000"/>
              </a:lnSpc>
              <a:spcBef>
                <a:spcPts val="0"/>
              </a:spcBef>
            </a:pPr>
            <a:r>
              <a:rPr lang="en-US" sz="2800" dirty="0">
                <a:solidFill>
                  <a:schemeClr val="bg1">
                    <a:lumMod val="65000"/>
                  </a:schemeClr>
                </a:solidFill>
              </a:rPr>
              <a:t>Lifelong supervised learning</a:t>
            </a:r>
          </a:p>
          <a:p>
            <a:pPr>
              <a:lnSpc>
                <a:spcPct val="110000"/>
              </a:lnSpc>
              <a:spcBef>
                <a:spcPts val="0"/>
              </a:spcBef>
            </a:pPr>
            <a:r>
              <a:rPr lang="en-US" sz="2800" dirty="0">
                <a:solidFill>
                  <a:schemeClr val="bg1">
                    <a:lumMod val="65000"/>
                  </a:schemeClr>
                </a:solidFill>
              </a:rPr>
              <a:t>Semi-supervised never-ending learning</a:t>
            </a:r>
          </a:p>
          <a:p>
            <a:pPr>
              <a:lnSpc>
                <a:spcPct val="110000"/>
              </a:lnSpc>
              <a:spcBef>
                <a:spcPts val="0"/>
              </a:spcBef>
            </a:pPr>
            <a:r>
              <a:rPr lang="en-US" sz="2800" dirty="0">
                <a:solidFill>
                  <a:schemeClr val="bg1">
                    <a:lumMod val="65000"/>
                  </a:schemeClr>
                </a:solidFill>
              </a:rPr>
              <a:t>Lifelong topic modeling</a:t>
            </a:r>
          </a:p>
          <a:p>
            <a:pPr>
              <a:spcBef>
                <a:spcPts val="0"/>
              </a:spcBef>
            </a:pPr>
            <a:r>
              <a:rPr lang="en-US" sz="2800" dirty="0">
                <a:solidFill>
                  <a:srgbClr val="FF0000"/>
                </a:solidFill>
              </a:rPr>
              <a:t>Lifelong information extraction </a:t>
            </a:r>
          </a:p>
          <a:p>
            <a:pPr>
              <a:spcBef>
                <a:spcPts val="0"/>
              </a:spcBef>
            </a:pPr>
            <a:r>
              <a:rPr lang="en-US" sz="2800" dirty="0">
                <a:solidFill>
                  <a:schemeClr val="bg1">
                    <a:lumMod val="65000"/>
                  </a:schemeClr>
                </a:solidFill>
              </a:rPr>
              <a:t>Continual learning and catastrophic forgetting</a:t>
            </a:r>
          </a:p>
          <a:p>
            <a:pPr>
              <a:spcBef>
                <a:spcPts val="0"/>
              </a:spcBef>
            </a:pPr>
            <a:r>
              <a:rPr lang="en-US" sz="2800" dirty="0">
                <a:solidFill>
                  <a:schemeClr val="bg1">
                    <a:lumMod val="65000"/>
                  </a:schemeClr>
                </a:solidFill>
              </a:rPr>
              <a:t>knowledge learning in dialogues: Learning on the job</a:t>
            </a:r>
          </a:p>
          <a:p>
            <a:pPr>
              <a:spcBef>
                <a:spcPts val="0"/>
              </a:spcBef>
            </a:pPr>
            <a:r>
              <a:rPr lang="en-US" sz="2800" dirty="0">
                <a:solidFill>
                  <a:schemeClr val="bg1">
                    <a:lumMod val="65000"/>
                  </a:schemeClr>
                </a:solidFill>
              </a:rPr>
              <a:t>Open-world learning </a:t>
            </a:r>
          </a:p>
          <a:p>
            <a:pPr>
              <a:spcBef>
                <a:spcPts val="0"/>
              </a:spcBef>
            </a:pPr>
            <a:r>
              <a:rPr lang="en-US" sz="2800" dirty="0">
                <a:solidFill>
                  <a:schemeClr val="bg1">
                    <a:lumMod val="65000"/>
                  </a:schemeClr>
                </a:solidFill>
              </a:rPr>
              <a:t>Summary</a:t>
            </a:r>
          </a:p>
          <a:p>
            <a:endParaRPr lang="en-US" dirty="0"/>
          </a:p>
        </p:txBody>
      </p:sp>
      <p:sp>
        <p:nvSpPr>
          <p:cNvPr id="7" name="Slide Number Placeholder 6"/>
          <p:cNvSpPr>
            <a:spLocks noGrp="1"/>
          </p:cNvSpPr>
          <p:nvPr>
            <p:ph type="sldNum" sz="quarter" idx="11"/>
          </p:nvPr>
        </p:nvSpPr>
        <p:spPr/>
        <p:txBody>
          <a:bodyPr/>
          <a:lstStyle/>
          <a:p>
            <a:pPr>
              <a:defRPr/>
            </a:pPr>
            <a:fld id="{09BF91C3-4DC8-4412-86BD-7EDA41606D7A}" type="slidenum">
              <a:rPr lang="en-US" altLang="en-US" smtClean="0"/>
              <a:pPr>
                <a:defRPr/>
              </a:pPr>
              <a:t>99</a:t>
            </a:fld>
            <a:endParaRPr lang="en-US" altLang="en-US"/>
          </a:p>
        </p:txBody>
      </p:sp>
      <p:sp>
        <p:nvSpPr>
          <p:cNvPr id="4" name="Footer Placeholder 3"/>
          <p:cNvSpPr>
            <a:spLocks noGrp="1"/>
          </p:cNvSpPr>
          <p:nvPr>
            <p:ph type="ftr" sz="quarter" idx="10"/>
          </p:nvPr>
        </p:nvSpPr>
        <p:spPr/>
        <p:txBody>
          <a:bodyPr/>
          <a:lstStyle/>
          <a:p>
            <a:pPr>
              <a:defRPr/>
            </a:pPr>
            <a:r>
              <a:rPr lang="en-US" altLang="en-US" smtClean="0"/>
              <a:t>ADL, Oct 10, 2019</a:t>
            </a:r>
            <a:endParaRPr lang="en-US" altLang="en-US" dirty="0"/>
          </a:p>
        </p:txBody>
      </p:sp>
    </p:spTree>
    <p:extLst>
      <p:ext uri="{BB962C8B-B14F-4D97-AF65-F5344CB8AC3E}">
        <p14:creationId xmlns:p14="http://schemas.microsoft.com/office/powerpoint/2010/main" val="3334815058"/>
      </p:ext>
    </p:extLst>
  </p:cSld>
  <p:clrMapOvr>
    <a:masterClrMapping/>
  </p:clrMapOvr>
</p:sld>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chemeClr val="accent1"/>
          </a:buClr>
          <a:buSzPct val="65000"/>
          <a:buFont typeface="Wingdings" pitchFamily="2" charset="2"/>
          <a:buChar char="n"/>
          <a:tabLst/>
          <a:defRPr kumimoji="0" lang="en-US" sz="3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chemeClr val="accent1"/>
          </a:buClr>
          <a:buSzPct val="65000"/>
          <a:buFont typeface="Wingdings" pitchFamily="2" charset="2"/>
          <a:buChar char="n"/>
          <a:tabLst/>
          <a:defRPr kumimoji="0" lang="en-US" sz="3000" b="0" i="0" u="none" strike="noStrike" cap="none" normalizeH="0" baseline="0" smtClean="0">
            <a:ln>
              <a:noFill/>
            </a:ln>
            <a:solidFill>
              <a:schemeClr val="tx1"/>
            </a:solidFill>
            <a:effectLst/>
            <a:latin typeface="Arial"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Edge</Template>
  <TotalTime>178548</TotalTime>
  <Words>8737</Words>
  <Application>Microsoft Office PowerPoint</Application>
  <PresentationFormat>Widescreen</PresentationFormat>
  <Paragraphs>1281</Paragraphs>
  <Slides>154</Slides>
  <Notes>33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154</vt:i4>
      </vt:variant>
    </vt:vector>
  </HeadingPairs>
  <TitlesOfParts>
    <vt:vector size="167" baseType="lpstr">
      <vt:lpstr>宋体</vt:lpstr>
      <vt:lpstr>Arial</vt:lpstr>
      <vt:lpstr>Arial Narrow</vt:lpstr>
      <vt:lpstr>Bookman Old Style</vt:lpstr>
      <vt:lpstr>Calibri</vt:lpstr>
      <vt:lpstr>Cambria Math</vt:lpstr>
      <vt:lpstr>Century Schoolbook</vt:lpstr>
      <vt:lpstr>Comic Sans MS</vt:lpstr>
      <vt:lpstr>Garamond</vt:lpstr>
      <vt:lpstr>Symbol</vt:lpstr>
      <vt:lpstr>Times New Roman</vt:lpstr>
      <vt:lpstr>Wingdings</vt:lpstr>
      <vt:lpstr>Edge</vt:lpstr>
      <vt:lpstr>Lifelong and Continual Learning</vt:lpstr>
      <vt:lpstr>Introduction </vt:lpstr>
      <vt:lpstr>An example</vt:lpstr>
      <vt:lpstr>Lifelong learning (Chen and Liu, 2016, 2018 book) </vt:lpstr>
      <vt:lpstr>Practical applications need LL</vt:lpstr>
      <vt:lpstr>Outline</vt:lpstr>
      <vt:lpstr>Sentiment Analysis (SA) problem (Hu and Liu 2004; Liu 2006, 2012) </vt:lpstr>
      <vt:lpstr>Opinion summary  (Hu and Liu, 2004)                                           (Liu et al. 2005)</vt:lpstr>
      <vt:lpstr>Scale-up challenges</vt:lpstr>
      <vt:lpstr>Observation: knowledge shared across domains</vt:lpstr>
      <vt:lpstr>Scale-up sentiment analysis (SA)! </vt:lpstr>
      <vt:lpstr>My motivation to work on LL</vt:lpstr>
      <vt:lpstr>Outline</vt:lpstr>
      <vt:lpstr>Old definition of lifelong learning (LL) (Thrun 1995, Silver et al 2013; Chen and Liu, 2016)</vt:lpstr>
      <vt:lpstr>Extended definition of lifelong learning (Fei et al 2016, Shu et al 2017a, 2017, Chen &amp; Liu, 2018, Mazumder, Liu, et al, 2019)</vt:lpstr>
      <vt:lpstr>Key characteristics of LL (Chen and Liu, 2018-book)</vt:lpstr>
      <vt:lpstr>Two Types of Shared Knowledge</vt:lpstr>
      <vt:lpstr>LL research is ramping up</vt:lpstr>
      <vt:lpstr>Lifelong learning or continual learning</vt:lpstr>
      <vt:lpstr>Transfer, Multitask  Lifelong</vt:lpstr>
      <vt:lpstr>Outline</vt:lpstr>
      <vt:lpstr>Early Work on Lifelong Learning (Thrun, 1996b)</vt:lpstr>
      <vt:lpstr>Intuition</vt:lpstr>
      <vt:lpstr>Memory based Lifelong Learning</vt:lpstr>
      <vt:lpstr>Second Method</vt:lpstr>
      <vt:lpstr>Making Decision</vt:lpstr>
      <vt:lpstr>Neural Network approaches</vt:lpstr>
      <vt:lpstr>Neural Network approaches</vt:lpstr>
      <vt:lpstr>Results</vt:lpstr>
      <vt:lpstr>Task Clustering (TC) (Thrun and O’Sullivan, 1996)</vt:lpstr>
      <vt:lpstr>Some Other Early works on LL</vt:lpstr>
      <vt:lpstr>ELLA (Ruvolo &amp; Eaton, 2013a)</vt:lpstr>
      <vt:lpstr>A Multi-Task Model: GO-MTL (Kumar et al., ICML 2012)</vt:lpstr>
      <vt:lpstr>Notations</vt:lpstr>
      <vt:lpstr>The Approach</vt:lpstr>
      <vt:lpstr>Inefficiency of GO-MTL</vt:lpstr>
      <vt:lpstr>Initial Objective Function of ELLA</vt:lpstr>
      <vt:lpstr>Approximate Equation (1)</vt:lpstr>
      <vt:lpstr>Removing inner summation (applying the 2nd order Taylor expansion)</vt:lpstr>
      <vt:lpstr>Simplify optimization</vt:lpstr>
      <vt:lpstr>ELLA Accuracy Result</vt:lpstr>
      <vt:lpstr>ELLA Speed Result</vt:lpstr>
      <vt:lpstr>Lifelong sentiment classification (Chen, Ma, and Liu 2015) </vt:lpstr>
      <vt:lpstr>A simple LL approach</vt:lpstr>
      <vt:lpstr>Objective function</vt:lpstr>
      <vt:lpstr>Exploiting knowledge via penalties </vt:lpstr>
      <vt:lpstr>Use words not appeared in training</vt:lpstr>
      <vt:lpstr>One result</vt:lpstr>
      <vt:lpstr>Backward transfer of knowledge (Wang et al. 2019)</vt:lpstr>
      <vt:lpstr>By revising the generative model parameters</vt:lpstr>
      <vt:lpstr>Using three types of knowledge</vt:lpstr>
      <vt:lpstr>Results</vt:lpstr>
      <vt:lpstr>DNN LL for sentiment classification (SC) (Lv, et al, 2019)</vt:lpstr>
      <vt:lpstr>Exploiting the natural sharing of knowledge</vt:lpstr>
      <vt:lpstr>Knowledge retention network</vt:lpstr>
      <vt:lpstr>Activation Sparsity</vt:lpstr>
      <vt:lpstr>Knowledge Protection</vt:lpstr>
      <vt:lpstr>Free Neuron Detection</vt:lpstr>
      <vt:lpstr>Gradient Mask</vt:lpstr>
      <vt:lpstr>Components of SRK </vt:lpstr>
      <vt:lpstr>Experiment results</vt:lpstr>
      <vt:lpstr>Experiment results</vt:lpstr>
      <vt:lpstr>Outline</vt:lpstr>
      <vt:lpstr>Never Ending Language Learner (Carlson et al., 2010; Mitchell et al., 2015) </vt:lpstr>
      <vt:lpstr>Input to NELL</vt:lpstr>
      <vt:lpstr>Goal of NELL</vt:lpstr>
      <vt:lpstr>Knowledge Base</vt:lpstr>
      <vt:lpstr>NELL Knowledge Fragment</vt:lpstr>
      <vt:lpstr>Semi-supervised Learning</vt:lpstr>
      <vt:lpstr>NELL Architecture</vt:lpstr>
      <vt:lpstr>Coupled Pattern Learner (CPL):</vt:lpstr>
      <vt:lpstr>Coupled SEAL (CSEAL)</vt:lpstr>
      <vt:lpstr>Coupled Morphological Classifier (CMC)</vt:lpstr>
      <vt:lpstr>Rule Learner (RL)</vt:lpstr>
      <vt:lpstr>Coupling Constraints in NELL</vt:lpstr>
      <vt:lpstr>Outline</vt:lpstr>
      <vt:lpstr>Lifelong Topic Modeling (LTM) (Chen and Liu, 2014)</vt:lpstr>
      <vt:lpstr>What knowledge? (Chen and Liu, 2014, 2014)</vt:lpstr>
      <vt:lpstr>LTM: Lifelong Topic Modeling (Chen and Liu, 2014)</vt:lpstr>
      <vt:lpstr>LTM architecture </vt:lpstr>
      <vt:lpstr>An example of knowledge mining </vt:lpstr>
      <vt:lpstr>Model inference: Gibbs Sampling </vt:lpstr>
      <vt:lpstr>Simple Pólya Urn Model (SPU) </vt:lpstr>
      <vt:lpstr>Simple Pólya Urn Model (SPU) </vt:lpstr>
      <vt:lpstr>Simple Pólya Urn Model (SPU) </vt:lpstr>
      <vt:lpstr>Simple Pólya Urn Model (SPU) </vt:lpstr>
      <vt:lpstr>Simple Pólya Urn Model (SPU) </vt:lpstr>
      <vt:lpstr>Simple Pólya Urn Model (SPU) </vt:lpstr>
      <vt:lpstr>Interpreting LDA Under SPU</vt:lpstr>
      <vt:lpstr>Interpreting LDA Under SPU </vt:lpstr>
      <vt:lpstr>Interpreting LDA Under SPU </vt:lpstr>
      <vt:lpstr>Generalized Pólya Urn Model (GPU) </vt:lpstr>
      <vt:lpstr>Generalized Pólya Urn Model (GPU) </vt:lpstr>
      <vt:lpstr>Generalized Pólya Urn Model (GPU) </vt:lpstr>
      <vt:lpstr>Generalized Pólya Urn Model (GPU) </vt:lpstr>
      <vt:lpstr>Applying GPU</vt:lpstr>
      <vt:lpstr>Applying GPU</vt:lpstr>
      <vt:lpstr>Experiment Results</vt:lpstr>
      <vt:lpstr>Outline</vt:lpstr>
      <vt:lpstr>Lifelong Information Extraction </vt:lpstr>
      <vt:lpstr>Problem and Solution</vt:lpstr>
      <vt:lpstr>How to Use Prior Knowledge?</vt:lpstr>
      <vt:lpstr>Overall Algorithm</vt:lpstr>
      <vt:lpstr>Step 1: Base Extraction</vt:lpstr>
      <vt:lpstr>Step 2: Recommendation</vt:lpstr>
      <vt:lpstr>Similarity-based Recommendation</vt:lpstr>
      <vt:lpstr>Algorithm Sim-recom</vt:lpstr>
      <vt:lpstr>Association-based Recommendation</vt:lpstr>
      <vt:lpstr>Association Rule Generation</vt:lpstr>
      <vt:lpstr>Algorithm AR-recom</vt:lpstr>
      <vt:lpstr>Compared Approaches</vt:lpstr>
      <vt:lpstr>Experimental Results (Overall results)</vt:lpstr>
      <vt:lpstr>Lifelong Relaxation Labeling (Shu et al 2016)</vt:lpstr>
      <vt:lpstr>Relaxation Labeling (RL)</vt:lpstr>
      <vt:lpstr>Relaxation Labeling (contd)</vt:lpstr>
      <vt:lpstr>Relaxation Labeling (contd)</vt:lpstr>
      <vt:lpstr>What past knowledge can be used?</vt:lpstr>
      <vt:lpstr>Lifelong-RL to a SA task (Shu et al., 2016)</vt:lpstr>
      <vt:lpstr>Lifelong-RL architecture</vt:lpstr>
      <vt:lpstr>Outline</vt:lpstr>
      <vt:lpstr>Continual learning and catastrophic forgetting</vt:lpstr>
      <vt:lpstr>There are two settings</vt:lpstr>
      <vt:lpstr>Different approaches</vt:lpstr>
      <vt:lpstr>Continual learning via model adaptation  (Hu et al., 2019)</vt:lpstr>
      <vt:lpstr>Main issue with previous approaches</vt:lpstr>
      <vt:lpstr>Overcoming CF via model adaptation</vt:lpstr>
      <vt:lpstr>Experiment results</vt:lpstr>
      <vt:lpstr>Outline</vt:lpstr>
      <vt:lpstr>Continuous knowledge learning in dialogues (Mazumder et al. 2018, 2019)</vt:lpstr>
      <vt:lpstr>Some opportunities to learn in conversations</vt:lpstr>
      <vt:lpstr>Human conversation is knowledge driven? Why not for machines?</vt:lpstr>
      <vt:lpstr>Knowledge learning in conversation</vt:lpstr>
      <vt:lpstr>Focusing on building an engine</vt:lpstr>
      <vt:lpstr>Open-world knowledge completion (Mazumder et al. 2018, 2019)</vt:lpstr>
      <vt:lpstr>Interactive knowledge learning in dialogue: example (Mazumder et al. 2019)</vt:lpstr>
      <vt:lpstr>Components of the system</vt:lpstr>
      <vt:lpstr>Problem formualtion</vt:lpstr>
      <vt:lpstr>CILK: solution approach</vt:lpstr>
      <vt:lpstr>Outline</vt:lpstr>
      <vt:lpstr>LL needs to identify unknowns (Fei et al, 2016; Shu et al., 2017)</vt:lpstr>
      <vt:lpstr>Extended definition of lifelong learning (Fei et al 2016, Shu et al 2017a, 2017, Chen &amp; Liu, 2018, Mazumder, Liu, et al, 2019)</vt:lpstr>
      <vt:lpstr>Open classification: CBS learning </vt:lpstr>
      <vt:lpstr>Space Transformation and Learning</vt:lpstr>
      <vt:lpstr>Traditional learning vs. CBS learning</vt:lpstr>
      <vt:lpstr>DOC: Deep Open Classification of text documents (Shu et al. 2017)</vt:lpstr>
      <vt:lpstr>Finding the rejection threshold</vt:lpstr>
      <vt:lpstr>Learning incrementally (cumulatively)</vt:lpstr>
      <vt:lpstr>Open-world learning via meta-learning (Xu et al. 2019)</vt:lpstr>
      <vt:lpstr>Experimental results</vt:lpstr>
      <vt:lpstr>Improving model in testing or execution (Shu et al 2017)</vt:lpstr>
      <vt:lpstr>Extended definition of lifelong learning (Fei et al 2016, Shu et al 2017a, 2017, Chen &amp; Liu, 2018, Mazumder, Liu, et al, 2019)</vt:lpstr>
      <vt:lpstr>Outline</vt:lpstr>
      <vt:lpstr>Summary</vt:lpstr>
      <vt:lpstr>Thank You</vt:lpstr>
    </vt:vector>
  </TitlesOfParts>
  <Company>NUS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Mining and Summarizing Customer Reviews</dc:title>
  <dc:creator>Preferred Customer</dc:creator>
  <cp:lastModifiedBy>Liu, Bing</cp:lastModifiedBy>
  <cp:revision>5404</cp:revision>
  <cp:lastPrinted>2015-07-21T14:54:29Z</cp:lastPrinted>
  <dcterms:created xsi:type="dcterms:W3CDTF">2004-06-21T03:23:40Z</dcterms:created>
  <dcterms:modified xsi:type="dcterms:W3CDTF">2019-10-09T14:01:48Z</dcterms:modified>
</cp:coreProperties>
</file>